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Asar" panose="020B0604020202020204" charset="0"/>
      <p:regular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75" d="100"/>
          <a:sy n="75" d="100"/>
        </p:scale>
        <p:origin x="-1338" y="-67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6771F025-8057-4986-A0F7-8F9296686285}" type="datetimeFigureOut">
              <a:rPr lang="en-US" smtClean="0"/>
              <a:t>9/10/2024</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53EACDD2-3641-44BB-86A0-9FE914C918B3}" type="slidenum">
              <a:rPr lang="en-US" smtClean="0"/>
              <a:t>‹#›</a:t>
            </a:fld>
            <a:endParaRPr lang="en-US"/>
          </a:p>
        </p:txBody>
      </p:sp>
    </p:spTree>
    <p:extLst>
      <p:ext uri="{BB962C8B-B14F-4D97-AF65-F5344CB8AC3E}">
        <p14:creationId xmlns:p14="http://schemas.microsoft.com/office/powerpoint/2010/main" val="279044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angelinvestorwanted.com/warrants"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png"/><Relationship Id="rId7" Type="http://schemas.openxmlformats.org/officeDocument/2006/relationships/hyperlink" Target="https://angelinvestorwanted.com/warra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alendly.com/valkleyman/investor-founder-call-youform-clone" TargetMode="External"/><Relationship Id="rId5" Type="http://schemas.openxmlformats.org/officeDocument/2006/relationships/hyperlink" Target="mailto:Val@AdValorem.io" TargetMode="External"/><Relationship Id="rId4" Type="http://schemas.openxmlformats.org/officeDocument/2006/relationships/image" Target="../media/image3.png"/><Relationship Id="rId9" Type="http://schemas.openxmlformats.org/officeDocument/2006/relationships/hyperlink" Target="https://app.sydecar.io/deal/cddbc149-10d7-4cfd-8206-59acfe209acf/token/775b030c48c39902851cdeed6ea74ea1"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345674" y="675085"/>
            <a:ext cx="7425452" cy="3782616"/>
          </a:xfrm>
          <a:prstGeom prst="rect">
            <a:avLst/>
          </a:prstGeom>
          <a:noFill/>
          <a:ln/>
        </p:spPr>
        <p:txBody>
          <a:bodyPr wrap="square" lIns="0" tIns="0" rIns="0" bIns="0" rtlCol="0" anchor="t"/>
          <a:lstStyle/>
          <a:p>
            <a:pPr marL="0" indent="0">
              <a:lnSpc>
                <a:spcPts val="7500"/>
              </a:lnSpc>
              <a:buNone/>
            </a:pPr>
            <a:r>
              <a:rPr lang="en-US" sz="6650" dirty="0">
                <a:solidFill>
                  <a:srgbClr val="F5F0F0"/>
                </a:solidFill>
                <a:latin typeface="Asar" pitchFamily="34" charset="0"/>
                <a:ea typeface="Asar" pitchFamily="34" charset="-122"/>
                <a:cs typeface="Asar" pitchFamily="34" charset="-120"/>
              </a:rPr>
              <a:t>Equity Warrants: Unlocking Value Through Strategic Investments</a:t>
            </a:r>
            <a:endParaRPr lang="en-US" sz="6650" dirty="0"/>
          </a:p>
        </p:txBody>
      </p:sp>
      <p:sp>
        <p:nvSpPr>
          <p:cNvPr id="5" name="Shape 2"/>
          <p:cNvSpPr/>
          <p:nvPr/>
        </p:nvSpPr>
        <p:spPr>
          <a:xfrm>
            <a:off x="6345674" y="7143869"/>
            <a:ext cx="392787" cy="411242"/>
          </a:xfrm>
          <a:prstGeom prst="roundRect">
            <a:avLst>
              <a:gd name="adj" fmla="val 23277465"/>
            </a:avLst>
          </a:prstGeom>
          <a:noFill/>
          <a:ln w="7620">
            <a:solidFill>
              <a:srgbClr val="FFFFFF"/>
            </a:solidFill>
            <a:prstDash val="solid"/>
          </a:ln>
        </p:spPr>
      </p:sp>
      <p:pic>
        <p:nvPicPr>
          <p:cNvPr id="6" name="Image 1" descr="preencoded.png"/>
          <p:cNvPicPr>
            <a:picLocks noChangeAspect="1"/>
          </p:cNvPicPr>
          <p:nvPr/>
        </p:nvPicPr>
        <p:blipFill>
          <a:blip r:embed="rId3"/>
          <a:stretch>
            <a:fillRect/>
          </a:stretch>
        </p:blipFill>
        <p:spPr>
          <a:xfrm>
            <a:off x="6365994" y="7164189"/>
            <a:ext cx="377547" cy="377547"/>
          </a:xfrm>
          <a:prstGeom prst="rect">
            <a:avLst/>
          </a:prstGeom>
        </p:spPr>
      </p:pic>
      <p:sp>
        <p:nvSpPr>
          <p:cNvPr id="7" name="Text 3"/>
          <p:cNvSpPr/>
          <p:nvPr/>
        </p:nvSpPr>
        <p:spPr>
          <a:xfrm>
            <a:off x="6861215" y="7125414"/>
            <a:ext cx="4022685" cy="429697"/>
          </a:xfrm>
          <a:prstGeom prst="rect">
            <a:avLst/>
          </a:prstGeom>
          <a:noFill/>
          <a:ln/>
        </p:spPr>
        <p:txBody>
          <a:bodyPr wrap="none" lIns="0" tIns="0" rIns="0" bIns="0" rtlCol="0" anchor="t"/>
          <a:lstStyle/>
          <a:p>
            <a:pPr marL="0" indent="0" algn="l">
              <a:lnSpc>
                <a:spcPts val="3350"/>
              </a:lnSpc>
              <a:buNone/>
            </a:pPr>
            <a:r>
              <a:rPr lang="en-US" sz="2400" b="1" dirty="0">
                <a:solidFill>
                  <a:srgbClr val="E2E6E9"/>
                </a:solidFill>
                <a:latin typeface="Asar" pitchFamily="34" charset="0"/>
                <a:ea typeface="Asar" pitchFamily="34" charset="-122"/>
                <a:cs typeface="Asar" pitchFamily="34" charset="-120"/>
              </a:rPr>
              <a:t>by </a:t>
            </a:r>
            <a:r>
              <a:rPr lang="en-US" sz="2400" b="1" dirty="0" smtClean="0">
                <a:solidFill>
                  <a:srgbClr val="E2E6E9"/>
                </a:solidFill>
                <a:latin typeface="Asar" pitchFamily="34" charset="0"/>
                <a:ea typeface="Asar" pitchFamily="34" charset="-122"/>
                <a:cs typeface="Asar" pitchFamily="34" charset="-120"/>
              </a:rPr>
              <a:t>Angel Deal Syndicate, LLC</a:t>
            </a:r>
            <a:endParaRPr lang="en-US"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7398" y="7773168"/>
            <a:ext cx="18002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1"/>
          <p:cNvSpPr/>
          <p:nvPr/>
        </p:nvSpPr>
        <p:spPr>
          <a:xfrm>
            <a:off x="6422118" y="5114166"/>
            <a:ext cx="7425452" cy="1870175"/>
          </a:xfrm>
          <a:prstGeom prst="rect">
            <a:avLst/>
          </a:prstGeom>
          <a:noFill/>
          <a:ln/>
        </p:spPr>
        <p:txBody>
          <a:bodyPr wrap="square" lIns="0" tIns="0" rIns="0" bIns="0" rtlCol="0" anchor="t"/>
          <a:lstStyle/>
          <a:p>
            <a:r>
              <a:rPr lang="en-US" sz="2000" dirty="0">
                <a:solidFill>
                  <a:schemeClr val="bg1"/>
                </a:solidFill>
                <a:latin typeface="Asar" panose="020B0604020202020204" charset="0"/>
                <a:cs typeface="Asar" panose="020B0604020202020204" charset="0"/>
              </a:rPr>
              <a:t>In March 2023, </a:t>
            </a:r>
            <a:r>
              <a:rPr lang="en-US" sz="2000" dirty="0" err="1">
                <a:solidFill>
                  <a:schemeClr val="bg1"/>
                </a:solidFill>
                <a:latin typeface="Asar" panose="020B0604020202020204" charset="0"/>
                <a:cs typeface="Asar" panose="020B0604020202020204" charset="0"/>
              </a:rPr>
              <a:t>Newchip</a:t>
            </a:r>
            <a:r>
              <a:rPr lang="en-US" sz="2000" dirty="0">
                <a:solidFill>
                  <a:schemeClr val="bg1"/>
                </a:solidFill>
                <a:latin typeface="Asar" panose="020B0604020202020204" charset="0"/>
                <a:cs typeface="Asar" panose="020B0604020202020204" charset="0"/>
              </a:rPr>
              <a:t> Accelerator filed for bankruptcy, and by August 2024, its assets, including warrant agreements with were sold to Angel Deal Syndicate, LLC in a court-approved auction. </a:t>
            </a:r>
            <a:endParaRPr lang="en-US" sz="2000" dirty="0">
              <a:solidFill>
                <a:schemeClr val="bg1"/>
              </a:solidFill>
              <a:latin typeface="Asar" panose="020B0604020202020204" charset="0"/>
              <a:cs typeface="Asar" panose="020B0604020202020204" charset="0"/>
              <a:hlinkClick r:id="rId5"/>
            </a:endParaRPr>
          </a:p>
          <a:p>
            <a:r>
              <a:rPr lang="en-US" sz="2000" dirty="0">
                <a:solidFill>
                  <a:schemeClr val="bg1"/>
                </a:solidFill>
                <a:latin typeface="Asar" panose="020B0604020202020204" charset="0"/>
                <a:cs typeface="Asar" panose="020B0604020202020204" charset="0"/>
                <a:hlinkClick r:id="rId5"/>
              </a:rPr>
              <a:t>​</a:t>
            </a:r>
          </a:p>
          <a:p>
            <a:r>
              <a:rPr lang="en-US" sz="2000" u="sng" dirty="0">
                <a:solidFill>
                  <a:schemeClr val="bg1"/>
                </a:solidFill>
                <a:latin typeface="Asar" panose="020B0604020202020204" charset="0"/>
                <a:cs typeface="Asar" panose="020B0604020202020204" charset="0"/>
                <a:hlinkClick r:id="rId5" tooltip="Warrants"/>
              </a:rPr>
              <a:t>Click here to view </a:t>
            </a:r>
            <a:r>
              <a:rPr lang="en-US" sz="2000" u="sng" dirty="0" smtClean="0">
                <a:solidFill>
                  <a:schemeClr val="bg1"/>
                </a:solidFill>
                <a:latin typeface="Asar" panose="020B0604020202020204" charset="0"/>
                <a:cs typeface="Asar" panose="020B0604020202020204" charset="0"/>
                <a:hlinkClick r:id="rId5" tooltip="Warrants"/>
              </a:rPr>
              <a:t>full list of 81</a:t>
            </a:r>
            <a:r>
              <a:rPr lang="en-US" sz="2000" u="sng" dirty="0">
                <a:solidFill>
                  <a:schemeClr val="bg1"/>
                </a:solidFill>
                <a:latin typeface="Asar" panose="020B0604020202020204" charset="0"/>
                <a:cs typeface="Asar" panose="020B0604020202020204" charset="0"/>
                <a:hlinkClick r:id="rId5" tooltip="Warrants"/>
              </a:rPr>
              <a:t>+ companies that raised $186M+, making the value of our warrants significant.</a:t>
            </a:r>
            <a:endParaRPr lang="en-US" sz="2000" dirty="0">
              <a:solidFill>
                <a:schemeClr val="bg1"/>
              </a:solidFill>
              <a:latin typeface="Asar" panose="020B0604020202020204" charset="0"/>
              <a:cs typeface="Asar" panose="020B0604020202020204" charset="0"/>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453" y="1446110"/>
            <a:ext cx="5243616" cy="528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rot="18764421">
            <a:off x="-606572" y="3616481"/>
            <a:ext cx="7483172" cy="948243"/>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Owned Equity Warrants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052" name="Picture 4" descr="https://followr.s3.us-west-1.amazonaws.com/files/assets/252527/images/9cb7d05e-c753-4d6a-9eea-c3d90dd6cc24.jpeg"/>
          <p:cNvPicPr>
            <a:picLocks noChangeAspect="1" noChangeArrowheads="1"/>
          </p:cNvPicPr>
          <p:nvPr/>
        </p:nvPicPr>
        <p:blipFill rotWithShape="1">
          <a:blip r:embed="rId3">
            <a:extLst>
              <a:ext uri="{28A0092B-C50C-407E-A947-70E740481C1C}">
                <a14:useLocalDpi xmlns:a14="http://schemas.microsoft.com/office/drawing/2010/main" val="0"/>
              </a:ext>
            </a:extLst>
          </a:blip>
          <a:srcRect l="61" r="-2349"/>
          <a:stretch/>
        </p:blipFill>
        <p:spPr bwMode="auto">
          <a:xfrm>
            <a:off x="0" y="0"/>
            <a:ext cx="6217920" cy="8224183"/>
          </a:xfrm>
          <a:prstGeom prst="rect">
            <a:avLst/>
          </a:prstGeom>
          <a:noFill/>
          <a:extLst>
            <a:ext uri="{909E8E84-426E-40DD-AFC4-6F175D3DCCD1}">
              <a14:hiddenFill xmlns:a14="http://schemas.microsoft.com/office/drawing/2010/main">
                <a:solidFill>
                  <a:srgbClr val="FFFFFF"/>
                </a:solidFill>
              </a14:hiddenFill>
            </a:ext>
          </a:extLst>
        </p:spPr>
      </p:pic>
      <p:sp>
        <p:nvSpPr>
          <p:cNvPr id="3" name="Text 0"/>
          <p:cNvSpPr/>
          <p:nvPr/>
        </p:nvSpPr>
        <p:spPr>
          <a:xfrm>
            <a:off x="6223516" y="579834"/>
            <a:ext cx="5909667" cy="658058"/>
          </a:xfrm>
          <a:prstGeom prst="rect">
            <a:avLst/>
          </a:prstGeom>
          <a:noFill/>
          <a:ln/>
        </p:spPr>
        <p:txBody>
          <a:bodyPr wrap="none" lIns="0" tIns="0" rIns="0" bIns="0" rtlCol="0" anchor="t"/>
          <a:lstStyle/>
          <a:p>
            <a:pPr marL="0" indent="0">
              <a:lnSpc>
                <a:spcPts val="5150"/>
              </a:lnSpc>
              <a:buNone/>
            </a:pPr>
            <a:r>
              <a:rPr lang="en-US" sz="4100" dirty="0">
                <a:solidFill>
                  <a:srgbClr val="F5F0F0"/>
                </a:solidFill>
                <a:latin typeface="Asar" pitchFamily="34" charset="0"/>
                <a:ea typeface="Asar" pitchFamily="34" charset="-122"/>
                <a:cs typeface="Asar" pitchFamily="34" charset="-120"/>
              </a:rPr>
              <a:t>Our Mission and Approach</a:t>
            </a:r>
            <a:endParaRPr lang="en-US" sz="4100" dirty="0"/>
          </a:p>
        </p:txBody>
      </p:sp>
      <p:sp>
        <p:nvSpPr>
          <p:cNvPr id="4" name="Shape 1"/>
          <p:cNvSpPr/>
          <p:nvPr/>
        </p:nvSpPr>
        <p:spPr>
          <a:xfrm>
            <a:off x="6223516" y="1790700"/>
            <a:ext cx="473869" cy="473869"/>
          </a:xfrm>
          <a:prstGeom prst="roundRect">
            <a:avLst>
              <a:gd name="adj" fmla="val 18667"/>
            </a:avLst>
          </a:prstGeom>
          <a:solidFill>
            <a:srgbClr val="003180"/>
          </a:solidFill>
          <a:ln w="7620">
            <a:solidFill>
              <a:srgbClr val="194A99"/>
            </a:solidFill>
            <a:prstDash val="solid"/>
          </a:ln>
        </p:spPr>
      </p:sp>
      <p:sp>
        <p:nvSpPr>
          <p:cNvPr id="5" name="Text 2"/>
          <p:cNvSpPr/>
          <p:nvPr/>
        </p:nvSpPr>
        <p:spPr>
          <a:xfrm>
            <a:off x="6387822" y="1869638"/>
            <a:ext cx="145256" cy="315873"/>
          </a:xfrm>
          <a:prstGeom prst="rect">
            <a:avLst/>
          </a:prstGeom>
          <a:noFill/>
          <a:ln/>
        </p:spPr>
        <p:txBody>
          <a:bodyPr wrap="none" lIns="0" tIns="0" rIns="0" bIns="0" rtlCol="0" anchor="t"/>
          <a:lstStyle/>
          <a:p>
            <a:pPr marL="0" indent="0" algn="ctr">
              <a:lnSpc>
                <a:spcPts val="2450"/>
              </a:lnSpc>
              <a:buNone/>
            </a:pPr>
            <a:r>
              <a:rPr lang="en-US" sz="2450" dirty="0">
                <a:solidFill>
                  <a:srgbClr val="E2E6E9"/>
                </a:solidFill>
                <a:latin typeface="Asar" pitchFamily="34" charset="0"/>
                <a:ea typeface="Asar" pitchFamily="34" charset="-122"/>
                <a:cs typeface="Asar" pitchFamily="34" charset="-120"/>
              </a:rPr>
              <a:t>1</a:t>
            </a:r>
            <a:endParaRPr lang="en-US" sz="2450" dirty="0"/>
          </a:p>
        </p:txBody>
      </p:sp>
      <p:sp>
        <p:nvSpPr>
          <p:cNvPr id="6" name="Text 3"/>
          <p:cNvSpPr/>
          <p:nvPr/>
        </p:nvSpPr>
        <p:spPr>
          <a:xfrm>
            <a:off x="6907887" y="1790700"/>
            <a:ext cx="2632591" cy="328970"/>
          </a:xfrm>
          <a:prstGeom prst="rect">
            <a:avLst/>
          </a:prstGeom>
          <a:noFill/>
          <a:ln/>
        </p:spPr>
        <p:txBody>
          <a:bodyPr wrap="none" lIns="0" tIns="0" rIns="0" bIns="0" rtlCol="0" anchor="t"/>
          <a:lstStyle/>
          <a:p>
            <a:pPr marL="0" indent="0">
              <a:lnSpc>
                <a:spcPts val="2550"/>
              </a:lnSpc>
              <a:buNone/>
            </a:pPr>
            <a:r>
              <a:rPr lang="en-US" sz="2050" dirty="0">
                <a:solidFill>
                  <a:srgbClr val="E2E6E9"/>
                </a:solidFill>
                <a:latin typeface="Asar" pitchFamily="34" charset="0"/>
                <a:ea typeface="Asar" pitchFamily="34" charset="-122"/>
                <a:cs typeface="Asar" pitchFamily="34" charset="-120"/>
              </a:rPr>
              <a:t>Identify Opportunities</a:t>
            </a:r>
            <a:endParaRPr lang="en-US" sz="2050" dirty="0"/>
          </a:p>
        </p:txBody>
      </p:sp>
      <p:sp>
        <p:nvSpPr>
          <p:cNvPr id="7" name="Text 4"/>
          <p:cNvSpPr/>
          <p:nvPr/>
        </p:nvSpPr>
        <p:spPr>
          <a:xfrm>
            <a:off x="6907887" y="2245995"/>
            <a:ext cx="6985397" cy="673894"/>
          </a:xfrm>
          <a:prstGeom prst="rect">
            <a:avLst/>
          </a:prstGeom>
          <a:noFill/>
          <a:ln/>
        </p:spPr>
        <p:txBody>
          <a:bodyPr wrap="square" lIns="0" tIns="0" rIns="0" bIns="0" rtlCol="0" anchor="t"/>
          <a:lstStyle/>
          <a:p>
            <a:pPr marL="0" indent="0">
              <a:lnSpc>
                <a:spcPts val="2650"/>
              </a:lnSpc>
              <a:buNone/>
            </a:pPr>
            <a:r>
              <a:rPr lang="en-US" sz="1650" dirty="0">
                <a:solidFill>
                  <a:srgbClr val="E2E6E9"/>
                </a:solidFill>
                <a:latin typeface="Asar" pitchFamily="34" charset="0"/>
                <a:ea typeface="Asar" pitchFamily="34" charset="-122"/>
                <a:cs typeface="Asar" pitchFamily="34" charset="-120"/>
              </a:rPr>
              <a:t>We rigorously research markets and evaluate startups' growth prospects to find valuable equity warrants.</a:t>
            </a:r>
            <a:endParaRPr lang="en-US" sz="1650" dirty="0"/>
          </a:p>
        </p:txBody>
      </p:sp>
      <p:sp>
        <p:nvSpPr>
          <p:cNvPr id="8" name="Shape 5"/>
          <p:cNvSpPr/>
          <p:nvPr/>
        </p:nvSpPr>
        <p:spPr>
          <a:xfrm>
            <a:off x="6223516" y="3367326"/>
            <a:ext cx="473869" cy="473869"/>
          </a:xfrm>
          <a:prstGeom prst="roundRect">
            <a:avLst>
              <a:gd name="adj" fmla="val 18667"/>
            </a:avLst>
          </a:prstGeom>
          <a:solidFill>
            <a:srgbClr val="003180"/>
          </a:solidFill>
          <a:ln w="7620">
            <a:solidFill>
              <a:srgbClr val="194A99"/>
            </a:solidFill>
            <a:prstDash val="solid"/>
          </a:ln>
        </p:spPr>
      </p:sp>
      <p:sp>
        <p:nvSpPr>
          <p:cNvPr id="9" name="Text 6"/>
          <p:cNvSpPr/>
          <p:nvPr/>
        </p:nvSpPr>
        <p:spPr>
          <a:xfrm>
            <a:off x="6371630" y="3446264"/>
            <a:ext cx="177522" cy="315873"/>
          </a:xfrm>
          <a:prstGeom prst="rect">
            <a:avLst/>
          </a:prstGeom>
          <a:noFill/>
          <a:ln/>
        </p:spPr>
        <p:txBody>
          <a:bodyPr wrap="none" lIns="0" tIns="0" rIns="0" bIns="0" rtlCol="0" anchor="t"/>
          <a:lstStyle/>
          <a:p>
            <a:pPr marL="0" indent="0" algn="ctr">
              <a:lnSpc>
                <a:spcPts val="2450"/>
              </a:lnSpc>
              <a:buNone/>
            </a:pPr>
            <a:r>
              <a:rPr lang="en-US" sz="2450" dirty="0">
                <a:solidFill>
                  <a:srgbClr val="E2E6E9"/>
                </a:solidFill>
                <a:latin typeface="Asar" pitchFamily="34" charset="0"/>
                <a:ea typeface="Asar" pitchFamily="34" charset="-122"/>
                <a:cs typeface="Asar" pitchFamily="34" charset="-120"/>
              </a:rPr>
              <a:t>2</a:t>
            </a:r>
            <a:endParaRPr lang="en-US" sz="2450" dirty="0"/>
          </a:p>
        </p:txBody>
      </p:sp>
      <p:sp>
        <p:nvSpPr>
          <p:cNvPr id="10" name="Text 7"/>
          <p:cNvSpPr/>
          <p:nvPr/>
        </p:nvSpPr>
        <p:spPr>
          <a:xfrm>
            <a:off x="6907887" y="3367326"/>
            <a:ext cx="2632591" cy="328970"/>
          </a:xfrm>
          <a:prstGeom prst="rect">
            <a:avLst/>
          </a:prstGeom>
          <a:noFill/>
          <a:ln/>
        </p:spPr>
        <p:txBody>
          <a:bodyPr wrap="none" lIns="0" tIns="0" rIns="0" bIns="0" rtlCol="0" anchor="t"/>
          <a:lstStyle/>
          <a:p>
            <a:pPr marL="0" indent="0">
              <a:lnSpc>
                <a:spcPts val="2550"/>
              </a:lnSpc>
              <a:buNone/>
            </a:pPr>
            <a:r>
              <a:rPr lang="en-US" sz="2050" dirty="0">
                <a:solidFill>
                  <a:srgbClr val="E2E6E9"/>
                </a:solidFill>
                <a:latin typeface="Asar" pitchFamily="34" charset="0"/>
                <a:ea typeface="Asar" pitchFamily="34" charset="-122"/>
                <a:cs typeface="Asar" pitchFamily="34" charset="-120"/>
              </a:rPr>
              <a:t>Acquire Warrants</a:t>
            </a:r>
            <a:endParaRPr lang="en-US" sz="2050" dirty="0"/>
          </a:p>
        </p:txBody>
      </p:sp>
      <p:sp>
        <p:nvSpPr>
          <p:cNvPr id="11" name="Text 8"/>
          <p:cNvSpPr/>
          <p:nvPr/>
        </p:nvSpPr>
        <p:spPr>
          <a:xfrm>
            <a:off x="6907887" y="3822621"/>
            <a:ext cx="6985397" cy="673894"/>
          </a:xfrm>
          <a:prstGeom prst="rect">
            <a:avLst/>
          </a:prstGeom>
          <a:noFill/>
          <a:ln/>
        </p:spPr>
        <p:txBody>
          <a:bodyPr wrap="square" lIns="0" tIns="0" rIns="0" bIns="0" rtlCol="0" anchor="t"/>
          <a:lstStyle/>
          <a:p>
            <a:pPr marL="0" indent="0">
              <a:lnSpc>
                <a:spcPts val="2650"/>
              </a:lnSpc>
              <a:buNone/>
            </a:pPr>
            <a:r>
              <a:rPr lang="en-US" sz="1650" dirty="0">
                <a:solidFill>
                  <a:srgbClr val="E2E6E9"/>
                </a:solidFill>
                <a:latin typeface="Asar" pitchFamily="34" charset="0"/>
                <a:ea typeface="Asar" pitchFamily="34" charset="-122"/>
                <a:cs typeface="Asar" pitchFamily="34" charset="-120"/>
              </a:rPr>
              <a:t>We negotiate favorable terms and finance exercise prices to secure warrants under optimal conditions.</a:t>
            </a:r>
            <a:endParaRPr lang="en-US" sz="1650" dirty="0"/>
          </a:p>
        </p:txBody>
      </p:sp>
      <p:sp>
        <p:nvSpPr>
          <p:cNvPr id="12" name="Shape 9"/>
          <p:cNvSpPr/>
          <p:nvPr/>
        </p:nvSpPr>
        <p:spPr>
          <a:xfrm>
            <a:off x="6223516" y="4943951"/>
            <a:ext cx="473869" cy="473869"/>
          </a:xfrm>
          <a:prstGeom prst="roundRect">
            <a:avLst>
              <a:gd name="adj" fmla="val 18667"/>
            </a:avLst>
          </a:prstGeom>
          <a:solidFill>
            <a:srgbClr val="003180"/>
          </a:solidFill>
          <a:ln w="7620">
            <a:solidFill>
              <a:srgbClr val="194A99"/>
            </a:solidFill>
            <a:prstDash val="solid"/>
          </a:ln>
        </p:spPr>
      </p:sp>
      <p:sp>
        <p:nvSpPr>
          <p:cNvPr id="13" name="Text 10"/>
          <p:cNvSpPr/>
          <p:nvPr/>
        </p:nvSpPr>
        <p:spPr>
          <a:xfrm>
            <a:off x="6372463" y="5022890"/>
            <a:ext cx="175974" cy="315873"/>
          </a:xfrm>
          <a:prstGeom prst="rect">
            <a:avLst/>
          </a:prstGeom>
          <a:noFill/>
          <a:ln/>
        </p:spPr>
        <p:txBody>
          <a:bodyPr wrap="none" lIns="0" tIns="0" rIns="0" bIns="0" rtlCol="0" anchor="t"/>
          <a:lstStyle/>
          <a:p>
            <a:pPr marL="0" indent="0" algn="ctr">
              <a:lnSpc>
                <a:spcPts val="2450"/>
              </a:lnSpc>
              <a:buNone/>
            </a:pPr>
            <a:r>
              <a:rPr lang="en-US" sz="2450" dirty="0">
                <a:solidFill>
                  <a:srgbClr val="E2E6E9"/>
                </a:solidFill>
                <a:latin typeface="Asar" pitchFamily="34" charset="0"/>
                <a:ea typeface="Asar" pitchFamily="34" charset="-122"/>
                <a:cs typeface="Asar" pitchFamily="34" charset="-120"/>
              </a:rPr>
              <a:t>3</a:t>
            </a:r>
            <a:endParaRPr lang="en-US" sz="2450" dirty="0"/>
          </a:p>
        </p:txBody>
      </p:sp>
      <p:sp>
        <p:nvSpPr>
          <p:cNvPr id="14" name="Text 11"/>
          <p:cNvSpPr/>
          <p:nvPr/>
        </p:nvSpPr>
        <p:spPr>
          <a:xfrm>
            <a:off x="6907887" y="4943951"/>
            <a:ext cx="2632591" cy="328970"/>
          </a:xfrm>
          <a:prstGeom prst="rect">
            <a:avLst/>
          </a:prstGeom>
          <a:noFill/>
          <a:ln/>
        </p:spPr>
        <p:txBody>
          <a:bodyPr wrap="none" lIns="0" tIns="0" rIns="0" bIns="0" rtlCol="0" anchor="t"/>
          <a:lstStyle/>
          <a:p>
            <a:pPr marL="0" indent="0">
              <a:lnSpc>
                <a:spcPts val="2550"/>
              </a:lnSpc>
              <a:buNone/>
            </a:pPr>
            <a:r>
              <a:rPr lang="en-US" sz="2050" dirty="0">
                <a:solidFill>
                  <a:srgbClr val="E2E6E9"/>
                </a:solidFill>
                <a:latin typeface="Asar" pitchFamily="34" charset="0"/>
                <a:ea typeface="Asar" pitchFamily="34" charset="-122"/>
                <a:cs typeface="Asar" pitchFamily="34" charset="-120"/>
              </a:rPr>
              <a:t>Execute Strategically</a:t>
            </a:r>
            <a:endParaRPr lang="en-US" sz="2050" dirty="0"/>
          </a:p>
        </p:txBody>
      </p:sp>
      <p:sp>
        <p:nvSpPr>
          <p:cNvPr id="15" name="Text 12"/>
          <p:cNvSpPr/>
          <p:nvPr/>
        </p:nvSpPr>
        <p:spPr>
          <a:xfrm>
            <a:off x="6907887" y="5399246"/>
            <a:ext cx="6985397" cy="673894"/>
          </a:xfrm>
          <a:prstGeom prst="rect">
            <a:avLst/>
          </a:prstGeom>
          <a:noFill/>
          <a:ln/>
        </p:spPr>
        <p:txBody>
          <a:bodyPr wrap="square" lIns="0" tIns="0" rIns="0" bIns="0" rtlCol="0" anchor="t"/>
          <a:lstStyle/>
          <a:p>
            <a:pPr marL="0" indent="0">
              <a:lnSpc>
                <a:spcPts val="2650"/>
              </a:lnSpc>
              <a:buNone/>
            </a:pPr>
            <a:r>
              <a:rPr lang="en-US" sz="1650" dirty="0">
                <a:solidFill>
                  <a:srgbClr val="E2E6E9"/>
                </a:solidFill>
                <a:latin typeface="Asar" pitchFamily="34" charset="0"/>
                <a:ea typeface="Asar" pitchFamily="34" charset="-122"/>
                <a:cs typeface="Asar" pitchFamily="34" charset="-120"/>
              </a:rPr>
              <a:t>We monitor startup performance and convert warrants into equity at the optimal time to maximize returns.</a:t>
            </a:r>
            <a:endParaRPr lang="en-US" sz="1650" dirty="0"/>
          </a:p>
        </p:txBody>
      </p:sp>
      <p:sp>
        <p:nvSpPr>
          <p:cNvPr id="16" name="Shape 13"/>
          <p:cNvSpPr/>
          <p:nvPr/>
        </p:nvSpPr>
        <p:spPr>
          <a:xfrm>
            <a:off x="6223516" y="6520577"/>
            <a:ext cx="473869" cy="473869"/>
          </a:xfrm>
          <a:prstGeom prst="roundRect">
            <a:avLst>
              <a:gd name="adj" fmla="val 18667"/>
            </a:avLst>
          </a:prstGeom>
          <a:solidFill>
            <a:srgbClr val="003180"/>
          </a:solidFill>
          <a:ln w="7620">
            <a:solidFill>
              <a:srgbClr val="194A99"/>
            </a:solidFill>
            <a:prstDash val="solid"/>
          </a:ln>
        </p:spPr>
      </p:sp>
      <p:sp>
        <p:nvSpPr>
          <p:cNvPr id="17" name="Text 14"/>
          <p:cNvSpPr/>
          <p:nvPr/>
        </p:nvSpPr>
        <p:spPr>
          <a:xfrm>
            <a:off x="6372344" y="6599515"/>
            <a:ext cx="176212" cy="315873"/>
          </a:xfrm>
          <a:prstGeom prst="rect">
            <a:avLst/>
          </a:prstGeom>
          <a:noFill/>
          <a:ln/>
        </p:spPr>
        <p:txBody>
          <a:bodyPr wrap="none" lIns="0" tIns="0" rIns="0" bIns="0" rtlCol="0" anchor="t"/>
          <a:lstStyle/>
          <a:p>
            <a:pPr marL="0" indent="0" algn="ctr">
              <a:lnSpc>
                <a:spcPts val="2450"/>
              </a:lnSpc>
              <a:buNone/>
            </a:pPr>
            <a:r>
              <a:rPr lang="en-US" sz="2450" dirty="0">
                <a:solidFill>
                  <a:srgbClr val="E2E6E9"/>
                </a:solidFill>
                <a:latin typeface="Asar" pitchFamily="34" charset="0"/>
                <a:ea typeface="Asar" pitchFamily="34" charset="-122"/>
                <a:cs typeface="Asar" pitchFamily="34" charset="-120"/>
              </a:rPr>
              <a:t>4</a:t>
            </a:r>
            <a:endParaRPr lang="en-US" sz="2450" dirty="0"/>
          </a:p>
        </p:txBody>
      </p:sp>
      <p:sp>
        <p:nvSpPr>
          <p:cNvPr id="18" name="Text 15"/>
          <p:cNvSpPr/>
          <p:nvPr/>
        </p:nvSpPr>
        <p:spPr>
          <a:xfrm>
            <a:off x="6907887" y="6520577"/>
            <a:ext cx="2632591" cy="328970"/>
          </a:xfrm>
          <a:prstGeom prst="rect">
            <a:avLst/>
          </a:prstGeom>
          <a:noFill/>
          <a:ln/>
        </p:spPr>
        <p:txBody>
          <a:bodyPr wrap="none" lIns="0" tIns="0" rIns="0" bIns="0" rtlCol="0" anchor="t"/>
          <a:lstStyle/>
          <a:p>
            <a:pPr marL="0" indent="0">
              <a:lnSpc>
                <a:spcPts val="2550"/>
              </a:lnSpc>
              <a:buNone/>
            </a:pPr>
            <a:r>
              <a:rPr lang="en-US" sz="2050" dirty="0">
                <a:solidFill>
                  <a:srgbClr val="E2E6E9"/>
                </a:solidFill>
                <a:latin typeface="Asar" pitchFamily="34" charset="0"/>
                <a:ea typeface="Asar" pitchFamily="34" charset="-122"/>
                <a:cs typeface="Asar" pitchFamily="34" charset="-120"/>
              </a:rPr>
              <a:t>Share the Wealth</a:t>
            </a:r>
            <a:endParaRPr lang="en-US" sz="2050" dirty="0"/>
          </a:p>
        </p:txBody>
      </p:sp>
      <p:sp>
        <p:nvSpPr>
          <p:cNvPr id="19" name="Text 16"/>
          <p:cNvSpPr/>
          <p:nvPr/>
        </p:nvSpPr>
        <p:spPr>
          <a:xfrm>
            <a:off x="6907887" y="6975872"/>
            <a:ext cx="6985397" cy="673894"/>
          </a:xfrm>
          <a:prstGeom prst="rect">
            <a:avLst/>
          </a:prstGeom>
          <a:noFill/>
          <a:ln/>
        </p:spPr>
        <p:txBody>
          <a:bodyPr wrap="square" lIns="0" tIns="0" rIns="0" bIns="0" rtlCol="0" anchor="t"/>
          <a:lstStyle/>
          <a:p>
            <a:pPr marL="0" indent="0">
              <a:lnSpc>
                <a:spcPts val="2650"/>
              </a:lnSpc>
              <a:buNone/>
            </a:pPr>
            <a:r>
              <a:rPr lang="en-US" sz="1650" dirty="0">
                <a:solidFill>
                  <a:srgbClr val="E2E6E9"/>
                </a:solidFill>
                <a:latin typeface="Asar" pitchFamily="34" charset="0"/>
                <a:ea typeface="Asar" pitchFamily="34" charset="-122"/>
                <a:cs typeface="Asar" pitchFamily="34" charset="-120"/>
              </a:rPr>
              <a:t>We distribute proceeds to investors and reinvest in new opportunities to drive continued growth.</a:t>
            </a:r>
            <a:endParaRPr lang="en-US" sz="165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33183" y="7763336"/>
            <a:ext cx="2381727" cy="46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5291" y="722471"/>
            <a:ext cx="5829062" cy="579358"/>
          </a:xfrm>
          <a:prstGeom prst="rect">
            <a:avLst/>
          </a:prstGeom>
          <a:noFill/>
          <a:ln/>
        </p:spPr>
        <p:txBody>
          <a:bodyPr wrap="none" lIns="0" tIns="0" rIns="0" bIns="0" rtlCol="0" anchor="t"/>
          <a:lstStyle/>
          <a:p>
            <a:pPr marL="0" indent="0">
              <a:lnSpc>
                <a:spcPts val="4550"/>
              </a:lnSpc>
              <a:buNone/>
            </a:pPr>
            <a:r>
              <a:rPr lang="en-US" sz="3600" dirty="0">
                <a:solidFill>
                  <a:srgbClr val="F5F0F0"/>
                </a:solidFill>
                <a:latin typeface="Asar" pitchFamily="34" charset="0"/>
                <a:ea typeface="Asar" pitchFamily="34" charset="-122"/>
                <a:cs typeface="Asar" pitchFamily="34" charset="-120"/>
              </a:rPr>
              <a:t>Collaborative Growth Strategy</a:t>
            </a:r>
            <a:endParaRPr lang="en-US" sz="3600" dirty="0"/>
          </a:p>
        </p:txBody>
      </p:sp>
      <p:sp>
        <p:nvSpPr>
          <p:cNvPr id="4" name="Text 1"/>
          <p:cNvSpPr/>
          <p:nvPr/>
        </p:nvSpPr>
        <p:spPr>
          <a:xfrm>
            <a:off x="6135291" y="1579840"/>
            <a:ext cx="7846219" cy="889754"/>
          </a:xfrm>
          <a:prstGeom prst="rect">
            <a:avLst/>
          </a:prstGeom>
          <a:noFill/>
          <a:ln/>
        </p:spPr>
        <p:txBody>
          <a:bodyPr wrap="square" lIns="0" tIns="0" rIns="0" bIns="0" rtlCol="0" anchor="t"/>
          <a:lstStyle/>
          <a:p>
            <a:pPr marL="0" indent="0">
              <a:lnSpc>
                <a:spcPts val="2300"/>
              </a:lnSpc>
              <a:buNone/>
            </a:pPr>
            <a:r>
              <a:rPr lang="en-US" sz="1450" dirty="0">
                <a:solidFill>
                  <a:srgbClr val="E2E6E9"/>
                </a:solidFill>
                <a:latin typeface="Asar" pitchFamily="34" charset="0"/>
                <a:ea typeface="Asar" pitchFamily="34" charset="-122"/>
                <a:cs typeface="Asar" pitchFamily="34" charset="-120"/>
              </a:rPr>
              <a:t>We view ourselves as stakeholders, not adversaries. Our goal is to empower companies to raise subsequent rounds clear of equity warrant complexities. We offer expertise and reinvestment at par value, creating win-win opportunities.</a:t>
            </a:r>
            <a:endParaRPr lang="en-US" sz="1450" dirty="0"/>
          </a:p>
        </p:txBody>
      </p:sp>
      <p:sp>
        <p:nvSpPr>
          <p:cNvPr id="5" name="Shape 2"/>
          <p:cNvSpPr/>
          <p:nvPr/>
        </p:nvSpPr>
        <p:spPr>
          <a:xfrm>
            <a:off x="6401872" y="2678073"/>
            <a:ext cx="22860" cy="4829056"/>
          </a:xfrm>
          <a:prstGeom prst="roundRect">
            <a:avLst>
              <a:gd name="adj" fmla="val 340638"/>
            </a:avLst>
          </a:prstGeom>
          <a:solidFill>
            <a:srgbClr val="194A99"/>
          </a:solidFill>
          <a:ln/>
        </p:spPr>
      </p:sp>
      <p:sp>
        <p:nvSpPr>
          <p:cNvPr id="6" name="Shape 3"/>
          <p:cNvSpPr/>
          <p:nvPr/>
        </p:nvSpPr>
        <p:spPr>
          <a:xfrm>
            <a:off x="6598980" y="3083600"/>
            <a:ext cx="648891" cy="22860"/>
          </a:xfrm>
          <a:prstGeom prst="roundRect">
            <a:avLst>
              <a:gd name="adj" fmla="val 340638"/>
            </a:avLst>
          </a:prstGeom>
          <a:solidFill>
            <a:srgbClr val="194A99"/>
          </a:solidFill>
          <a:ln/>
        </p:spPr>
      </p:sp>
      <p:sp>
        <p:nvSpPr>
          <p:cNvPr id="7" name="Shape 4"/>
          <p:cNvSpPr/>
          <p:nvPr/>
        </p:nvSpPr>
        <p:spPr>
          <a:xfrm>
            <a:off x="6204764" y="2886551"/>
            <a:ext cx="417076" cy="417076"/>
          </a:xfrm>
          <a:prstGeom prst="roundRect">
            <a:avLst>
              <a:gd name="adj" fmla="val 18670"/>
            </a:avLst>
          </a:prstGeom>
          <a:solidFill>
            <a:srgbClr val="003180"/>
          </a:solidFill>
          <a:ln w="7620">
            <a:solidFill>
              <a:srgbClr val="194A99"/>
            </a:solidFill>
            <a:prstDash val="solid"/>
          </a:ln>
        </p:spPr>
      </p:sp>
      <p:sp>
        <p:nvSpPr>
          <p:cNvPr id="8" name="Text 5"/>
          <p:cNvSpPr/>
          <p:nvPr/>
        </p:nvSpPr>
        <p:spPr>
          <a:xfrm>
            <a:off x="6349305" y="2955965"/>
            <a:ext cx="127992" cy="278130"/>
          </a:xfrm>
          <a:prstGeom prst="rect">
            <a:avLst/>
          </a:prstGeom>
          <a:noFill/>
          <a:ln/>
        </p:spPr>
        <p:txBody>
          <a:bodyPr wrap="none" lIns="0" tIns="0" rIns="0" bIns="0" rtlCol="0" anchor="t"/>
          <a:lstStyle/>
          <a:p>
            <a:pPr marL="0" indent="0" algn="ctr">
              <a:lnSpc>
                <a:spcPts val="2150"/>
              </a:lnSpc>
              <a:buNone/>
            </a:pPr>
            <a:r>
              <a:rPr lang="en-US" sz="2150" dirty="0">
                <a:solidFill>
                  <a:srgbClr val="E2E6E9"/>
                </a:solidFill>
                <a:latin typeface="Asar" pitchFamily="34" charset="0"/>
                <a:ea typeface="Asar" pitchFamily="34" charset="-122"/>
                <a:cs typeface="Asar" pitchFamily="34" charset="-120"/>
              </a:rPr>
              <a:t>1</a:t>
            </a:r>
            <a:endParaRPr lang="en-US" sz="2150" dirty="0"/>
          </a:p>
        </p:txBody>
      </p:sp>
      <p:sp>
        <p:nvSpPr>
          <p:cNvPr id="9" name="Text 6"/>
          <p:cNvSpPr/>
          <p:nvPr/>
        </p:nvSpPr>
        <p:spPr>
          <a:xfrm>
            <a:off x="7432953" y="2863453"/>
            <a:ext cx="2317552" cy="289679"/>
          </a:xfrm>
          <a:prstGeom prst="rect">
            <a:avLst/>
          </a:prstGeom>
          <a:noFill/>
          <a:ln/>
        </p:spPr>
        <p:txBody>
          <a:bodyPr wrap="none" lIns="0" tIns="0" rIns="0" bIns="0" rtlCol="0" anchor="t"/>
          <a:lstStyle/>
          <a:p>
            <a:pPr marL="0" indent="0" algn="l">
              <a:lnSpc>
                <a:spcPts val="2250"/>
              </a:lnSpc>
              <a:buNone/>
            </a:pPr>
            <a:r>
              <a:rPr lang="en-US" sz="1800" dirty="0">
                <a:solidFill>
                  <a:srgbClr val="E2E6E9"/>
                </a:solidFill>
                <a:latin typeface="Asar" pitchFamily="34" charset="0"/>
                <a:ea typeface="Asar" pitchFamily="34" charset="-122"/>
                <a:cs typeface="Asar" pitchFamily="34" charset="-120"/>
              </a:rPr>
              <a:t>Identify</a:t>
            </a:r>
            <a:endParaRPr lang="en-US" sz="1800" dirty="0"/>
          </a:p>
        </p:txBody>
      </p:sp>
      <p:sp>
        <p:nvSpPr>
          <p:cNvPr id="10" name="Text 7"/>
          <p:cNvSpPr/>
          <p:nvPr/>
        </p:nvSpPr>
        <p:spPr>
          <a:xfrm>
            <a:off x="7432953" y="3264337"/>
            <a:ext cx="6548557" cy="296585"/>
          </a:xfrm>
          <a:prstGeom prst="rect">
            <a:avLst/>
          </a:prstGeom>
          <a:noFill/>
          <a:ln/>
        </p:spPr>
        <p:txBody>
          <a:bodyPr wrap="none" lIns="0" tIns="0" rIns="0" bIns="0" rtlCol="0" anchor="t"/>
          <a:lstStyle/>
          <a:p>
            <a:pPr marL="0" indent="0" algn="l">
              <a:lnSpc>
                <a:spcPts val="2300"/>
              </a:lnSpc>
              <a:buNone/>
            </a:pPr>
            <a:r>
              <a:rPr lang="en-US" sz="1450" dirty="0">
                <a:solidFill>
                  <a:srgbClr val="E2E6E9"/>
                </a:solidFill>
                <a:latin typeface="Asar" pitchFamily="34" charset="0"/>
                <a:ea typeface="Asar" pitchFamily="34" charset="-122"/>
                <a:cs typeface="Asar" pitchFamily="34" charset="-120"/>
              </a:rPr>
              <a:t>We select high-potential startups from our portfolio of equity warrants.</a:t>
            </a:r>
            <a:endParaRPr lang="en-US" sz="1450" dirty="0"/>
          </a:p>
        </p:txBody>
      </p:sp>
      <p:sp>
        <p:nvSpPr>
          <p:cNvPr id="11" name="Shape 8"/>
          <p:cNvSpPr/>
          <p:nvPr/>
        </p:nvSpPr>
        <p:spPr>
          <a:xfrm>
            <a:off x="6598980" y="4337209"/>
            <a:ext cx="648891" cy="22860"/>
          </a:xfrm>
          <a:prstGeom prst="roundRect">
            <a:avLst>
              <a:gd name="adj" fmla="val 340638"/>
            </a:avLst>
          </a:prstGeom>
          <a:solidFill>
            <a:srgbClr val="194A99"/>
          </a:solidFill>
          <a:ln/>
        </p:spPr>
      </p:sp>
      <p:sp>
        <p:nvSpPr>
          <p:cNvPr id="12" name="Shape 9"/>
          <p:cNvSpPr/>
          <p:nvPr/>
        </p:nvSpPr>
        <p:spPr>
          <a:xfrm>
            <a:off x="6204764" y="4140160"/>
            <a:ext cx="417076" cy="417076"/>
          </a:xfrm>
          <a:prstGeom prst="roundRect">
            <a:avLst>
              <a:gd name="adj" fmla="val 18670"/>
            </a:avLst>
          </a:prstGeom>
          <a:solidFill>
            <a:srgbClr val="003180"/>
          </a:solidFill>
          <a:ln w="7620">
            <a:solidFill>
              <a:srgbClr val="194A99"/>
            </a:solidFill>
            <a:prstDash val="solid"/>
          </a:ln>
        </p:spPr>
      </p:sp>
      <p:sp>
        <p:nvSpPr>
          <p:cNvPr id="13" name="Text 10"/>
          <p:cNvSpPr/>
          <p:nvPr/>
        </p:nvSpPr>
        <p:spPr>
          <a:xfrm>
            <a:off x="6335137" y="4209574"/>
            <a:ext cx="156329" cy="278130"/>
          </a:xfrm>
          <a:prstGeom prst="rect">
            <a:avLst/>
          </a:prstGeom>
          <a:noFill/>
          <a:ln/>
        </p:spPr>
        <p:txBody>
          <a:bodyPr wrap="none" lIns="0" tIns="0" rIns="0" bIns="0" rtlCol="0" anchor="t"/>
          <a:lstStyle/>
          <a:p>
            <a:pPr marL="0" indent="0" algn="ctr">
              <a:lnSpc>
                <a:spcPts val="2150"/>
              </a:lnSpc>
              <a:buNone/>
            </a:pPr>
            <a:r>
              <a:rPr lang="en-US" sz="2150" dirty="0">
                <a:solidFill>
                  <a:srgbClr val="E2E6E9"/>
                </a:solidFill>
                <a:latin typeface="Asar" pitchFamily="34" charset="0"/>
                <a:ea typeface="Asar" pitchFamily="34" charset="-122"/>
                <a:cs typeface="Asar" pitchFamily="34" charset="-120"/>
              </a:rPr>
              <a:t>2</a:t>
            </a:r>
            <a:endParaRPr lang="en-US" sz="2150" dirty="0"/>
          </a:p>
        </p:txBody>
      </p:sp>
      <p:sp>
        <p:nvSpPr>
          <p:cNvPr id="14" name="Text 11"/>
          <p:cNvSpPr/>
          <p:nvPr/>
        </p:nvSpPr>
        <p:spPr>
          <a:xfrm>
            <a:off x="7432953" y="4117062"/>
            <a:ext cx="2317552" cy="289679"/>
          </a:xfrm>
          <a:prstGeom prst="rect">
            <a:avLst/>
          </a:prstGeom>
          <a:noFill/>
          <a:ln/>
        </p:spPr>
        <p:txBody>
          <a:bodyPr wrap="none" lIns="0" tIns="0" rIns="0" bIns="0" rtlCol="0" anchor="t"/>
          <a:lstStyle/>
          <a:p>
            <a:pPr marL="0" indent="0" algn="l">
              <a:lnSpc>
                <a:spcPts val="2250"/>
              </a:lnSpc>
              <a:buNone/>
            </a:pPr>
            <a:r>
              <a:rPr lang="en-US" sz="1800" dirty="0">
                <a:solidFill>
                  <a:srgbClr val="E2E6E9"/>
                </a:solidFill>
                <a:latin typeface="Asar" pitchFamily="34" charset="0"/>
                <a:ea typeface="Asar" pitchFamily="34" charset="-122"/>
                <a:cs typeface="Asar" pitchFamily="34" charset="-120"/>
              </a:rPr>
              <a:t>Collaborate</a:t>
            </a:r>
            <a:endParaRPr lang="en-US" sz="1800" dirty="0"/>
          </a:p>
        </p:txBody>
      </p:sp>
      <p:sp>
        <p:nvSpPr>
          <p:cNvPr id="15" name="Text 12"/>
          <p:cNvSpPr/>
          <p:nvPr/>
        </p:nvSpPr>
        <p:spPr>
          <a:xfrm>
            <a:off x="7432953" y="4517946"/>
            <a:ext cx="6548557" cy="296585"/>
          </a:xfrm>
          <a:prstGeom prst="rect">
            <a:avLst/>
          </a:prstGeom>
          <a:noFill/>
          <a:ln/>
        </p:spPr>
        <p:txBody>
          <a:bodyPr wrap="none" lIns="0" tIns="0" rIns="0" bIns="0" rtlCol="0" anchor="t"/>
          <a:lstStyle/>
          <a:p>
            <a:pPr marL="0" indent="0" algn="l">
              <a:lnSpc>
                <a:spcPts val="2300"/>
              </a:lnSpc>
              <a:buNone/>
            </a:pPr>
            <a:r>
              <a:rPr lang="en-US" sz="1450" dirty="0">
                <a:solidFill>
                  <a:srgbClr val="E2E6E9"/>
                </a:solidFill>
                <a:latin typeface="Asar" pitchFamily="34" charset="0"/>
                <a:ea typeface="Asar" pitchFamily="34" charset="-122"/>
                <a:cs typeface="Asar" pitchFamily="34" charset="-120"/>
              </a:rPr>
              <a:t>We engage in positive collaboration, offering expertise and resources.</a:t>
            </a:r>
            <a:endParaRPr lang="en-US" sz="1450" dirty="0"/>
          </a:p>
        </p:txBody>
      </p:sp>
      <p:sp>
        <p:nvSpPr>
          <p:cNvPr id="16" name="Shape 13"/>
          <p:cNvSpPr/>
          <p:nvPr/>
        </p:nvSpPr>
        <p:spPr>
          <a:xfrm>
            <a:off x="6598980" y="5590818"/>
            <a:ext cx="648891" cy="22860"/>
          </a:xfrm>
          <a:prstGeom prst="roundRect">
            <a:avLst>
              <a:gd name="adj" fmla="val 340638"/>
            </a:avLst>
          </a:prstGeom>
          <a:solidFill>
            <a:srgbClr val="194A99"/>
          </a:solidFill>
          <a:ln/>
        </p:spPr>
      </p:sp>
      <p:sp>
        <p:nvSpPr>
          <p:cNvPr id="17" name="Shape 14"/>
          <p:cNvSpPr/>
          <p:nvPr/>
        </p:nvSpPr>
        <p:spPr>
          <a:xfrm>
            <a:off x="6204764" y="5393769"/>
            <a:ext cx="417076" cy="417076"/>
          </a:xfrm>
          <a:prstGeom prst="roundRect">
            <a:avLst>
              <a:gd name="adj" fmla="val 18670"/>
            </a:avLst>
          </a:prstGeom>
          <a:solidFill>
            <a:srgbClr val="003180"/>
          </a:solidFill>
          <a:ln w="7620">
            <a:solidFill>
              <a:srgbClr val="194A99"/>
            </a:solidFill>
            <a:prstDash val="solid"/>
          </a:ln>
        </p:spPr>
      </p:sp>
      <p:sp>
        <p:nvSpPr>
          <p:cNvPr id="18" name="Text 15"/>
          <p:cNvSpPr/>
          <p:nvPr/>
        </p:nvSpPr>
        <p:spPr>
          <a:xfrm>
            <a:off x="6335851" y="5463183"/>
            <a:ext cx="154900" cy="278130"/>
          </a:xfrm>
          <a:prstGeom prst="rect">
            <a:avLst/>
          </a:prstGeom>
          <a:noFill/>
          <a:ln/>
        </p:spPr>
        <p:txBody>
          <a:bodyPr wrap="none" lIns="0" tIns="0" rIns="0" bIns="0" rtlCol="0" anchor="t"/>
          <a:lstStyle/>
          <a:p>
            <a:pPr marL="0" indent="0" algn="ctr">
              <a:lnSpc>
                <a:spcPts val="2150"/>
              </a:lnSpc>
              <a:buNone/>
            </a:pPr>
            <a:r>
              <a:rPr lang="en-US" sz="2150" dirty="0">
                <a:solidFill>
                  <a:srgbClr val="E2E6E9"/>
                </a:solidFill>
                <a:latin typeface="Asar" pitchFamily="34" charset="0"/>
                <a:ea typeface="Asar" pitchFamily="34" charset="-122"/>
                <a:cs typeface="Asar" pitchFamily="34" charset="-120"/>
              </a:rPr>
              <a:t>3</a:t>
            </a:r>
            <a:endParaRPr lang="en-US" sz="2150" dirty="0"/>
          </a:p>
        </p:txBody>
      </p:sp>
      <p:sp>
        <p:nvSpPr>
          <p:cNvPr id="19" name="Text 16"/>
          <p:cNvSpPr/>
          <p:nvPr/>
        </p:nvSpPr>
        <p:spPr>
          <a:xfrm>
            <a:off x="7432953" y="5370671"/>
            <a:ext cx="2317552" cy="289679"/>
          </a:xfrm>
          <a:prstGeom prst="rect">
            <a:avLst/>
          </a:prstGeom>
          <a:noFill/>
          <a:ln/>
        </p:spPr>
        <p:txBody>
          <a:bodyPr wrap="none" lIns="0" tIns="0" rIns="0" bIns="0" rtlCol="0" anchor="t"/>
          <a:lstStyle/>
          <a:p>
            <a:pPr marL="0" indent="0" algn="l">
              <a:lnSpc>
                <a:spcPts val="2250"/>
              </a:lnSpc>
              <a:buNone/>
            </a:pPr>
            <a:r>
              <a:rPr lang="en-US" sz="1800" dirty="0">
                <a:solidFill>
                  <a:srgbClr val="E2E6E9"/>
                </a:solidFill>
                <a:latin typeface="Asar" pitchFamily="34" charset="0"/>
                <a:ea typeface="Asar" pitchFamily="34" charset="-122"/>
                <a:cs typeface="Asar" pitchFamily="34" charset="-120"/>
              </a:rPr>
              <a:t>Invest</a:t>
            </a:r>
            <a:endParaRPr lang="en-US" sz="1800" dirty="0"/>
          </a:p>
        </p:txBody>
      </p:sp>
      <p:sp>
        <p:nvSpPr>
          <p:cNvPr id="20" name="Text 17"/>
          <p:cNvSpPr/>
          <p:nvPr/>
        </p:nvSpPr>
        <p:spPr>
          <a:xfrm>
            <a:off x="7432953" y="5771555"/>
            <a:ext cx="6548557" cy="296585"/>
          </a:xfrm>
          <a:prstGeom prst="rect">
            <a:avLst/>
          </a:prstGeom>
          <a:noFill/>
          <a:ln/>
        </p:spPr>
        <p:txBody>
          <a:bodyPr wrap="none" lIns="0" tIns="0" rIns="0" bIns="0" rtlCol="0" anchor="t"/>
          <a:lstStyle/>
          <a:p>
            <a:pPr marL="0" indent="0" algn="l">
              <a:lnSpc>
                <a:spcPts val="2300"/>
              </a:lnSpc>
              <a:buNone/>
            </a:pPr>
            <a:r>
              <a:rPr lang="en-US" sz="1450" dirty="0">
                <a:solidFill>
                  <a:srgbClr val="E2E6E9"/>
                </a:solidFill>
                <a:latin typeface="Asar" pitchFamily="34" charset="0"/>
                <a:ea typeface="Asar" pitchFamily="34" charset="-122"/>
                <a:cs typeface="Asar" pitchFamily="34" charset="-120"/>
              </a:rPr>
              <a:t>We exercise warrants and reinvest at par value to support growth.</a:t>
            </a:r>
            <a:endParaRPr lang="en-US" sz="1450" dirty="0"/>
          </a:p>
        </p:txBody>
      </p:sp>
      <p:sp>
        <p:nvSpPr>
          <p:cNvPr id="21" name="Shape 18"/>
          <p:cNvSpPr/>
          <p:nvPr/>
        </p:nvSpPr>
        <p:spPr>
          <a:xfrm>
            <a:off x="6598980" y="6844427"/>
            <a:ext cx="648891" cy="22860"/>
          </a:xfrm>
          <a:prstGeom prst="roundRect">
            <a:avLst>
              <a:gd name="adj" fmla="val 340638"/>
            </a:avLst>
          </a:prstGeom>
          <a:solidFill>
            <a:srgbClr val="194A99"/>
          </a:solidFill>
          <a:ln/>
        </p:spPr>
      </p:sp>
      <p:sp>
        <p:nvSpPr>
          <p:cNvPr id="22" name="Shape 19"/>
          <p:cNvSpPr/>
          <p:nvPr/>
        </p:nvSpPr>
        <p:spPr>
          <a:xfrm>
            <a:off x="6204764" y="6647378"/>
            <a:ext cx="417076" cy="417076"/>
          </a:xfrm>
          <a:prstGeom prst="roundRect">
            <a:avLst>
              <a:gd name="adj" fmla="val 18670"/>
            </a:avLst>
          </a:prstGeom>
          <a:solidFill>
            <a:srgbClr val="003180"/>
          </a:solidFill>
          <a:ln w="7620">
            <a:solidFill>
              <a:srgbClr val="194A99"/>
            </a:solidFill>
            <a:prstDash val="solid"/>
          </a:ln>
        </p:spPr>
      </p:sp>
      <p:sp>
        <p:nvSpPr>
          <p:cNvPr id="23" name="Text 20"/>
          <p:cNvSpPr/>
          <p:nvPr/>
        </p:nvSpPr>
        <p:spPr>
          <a:xfrm>
            <a:off x="6335732" y="6716792"/>
            <a:ext cx="155138" cy="278130"/>
          </a:xfrm>
          <a:prstGeom prst="rect">
            <a:avLst/>
          </a:prstGeom>
          <a:noFill/>
          <a:ln/>
        </p:spPr>
        <p:txBody>
          <a:bodyPr wrap="none" lIns="0" tIns="0" rIns="0" bIns="0" rtlCol="0" anchor="t"/>
          <a:lstStyle/>
          <a:p>
            <a:pPr marL="0" indent="0" algn="ctr">
              <a:lnSpc>
                <a:spcPts val="2150"/>
              </a:lnSpc>
              <a:buNone/>
            </a:pPr>
            <a:r>
              <a:rPr lang="en-US" sz="2150" dirty="0">
                <a:solidFill>
                  <a:srgbClr val="E2E6E9"/>
                </a:solidFill>
                <a:latin typeface="Asar" pitchFamily="34" charset="0"/>
                <a:ea typeface="Asar" pitchFamily="34" charset="-122"/>
                <a:cs typeface="Asar" pitchFamily="34" charset="-120"/>
              </a:rPr>
              <a:t>4</a:t>
            </a:r>
            <a:endParaRPr lang="en-US" sz="2150" dirty="0"/>
          </a:p>
        </p:txBody>
      </p:sp>
      <p:sp>
        <p:nvSpPr>
          <p:cNvPr id="24" name="Text 21"/>
          <p:cNvSpPr/>
          <p:nvPr/>
        </p:nvSpPr>
        <p:spPr>
          <a:xfrm>
            <a:off x="7432953" y="6624280"/>
            <a:ext cx="2317552" cy="289679"/>
          </a:xfrm>
          <a:prstGeom prst="rect">
            <a:avLst/>
          </a:prstGeom>
          <a:noFill/>
          <a:ln/>
        </p:spPr>
        <p:txBody>
          <a:bodyPr wrap="none" lIns="0" tIns="0" rIns="0" bIns="0" rtlCol="0" anchor="t"/>
          <a:lstStyle/>
          <a:p>
            <a:pPr marL="0" indent="0" algn="l">
              <a:lnSpc>
                <a:spcPts val="2250"/>
              </a:lnSpc>
              <a:buNone/>
            </a:pPr>
            <a:r>
              <a:rPr lang="en-US" sz="1800" dirty="0">
                <a:solidFill>
                  <a:srgbClr val="E2E6E9"/>
                </a:solidFill>
                <a:latin typeface="Asar" pitchFamily="34" charset="0"/>
                <a:ea typeface="Asar" pitchFamily="34" charset="-122"/>
                <a:cs typeface="Asar" pitchFamily="34" charset="-120"/>
              </a:rPr>
              <a:t>Exit</a:t>
            </a:r>
            <a:endParaRPr lang="en-US" sz="1800" dirty="0"/>
          </a:p>
        </p:txBody>
      </p:sp>
      <p:sp>
        <p:nvSpPr>
          <p:cNvPr id="25" name="Text 22"/>
          <p:cNvSpPr/>
          <p:nvPr/>
        </p:nvSpPr>
        <p:spPr>
          <a:xfrm>
            <a:off x="7432953" y="7025164"/>
            <a:ext cx="6548557" cy="296585"/>
          </a:xfrm>
          <a:prstGeom prst="rect">
            <a:avLst/>
          </a:prstGeom>
          <a:noFill/>
          <a:ln/>
        </p:spPr>
        <p:txBody>
          <a:bodyPr wrap="none" lIns="0" tIns="0" rIns="0" bIns="0" rtlCol="0" anchor="t"/>
          <a:lstStyle/>
          <a:p>
            <a:pPr marL="0" indent="0" algn="l">
              <a:lnSpc>
                <a:spcPts val="2300"/>
              </a:lnSpc>
              <a:buNone/>
            </a:pPr>
            <a:r>
              <a:rPr lang="en-US" sz="1450" dirty="0">
                <a:solidFill>
                  <a:srgbClr val="E2E6E9"/>
                </a:solidFill>
                <a:latin typeface="Asar" pitchFamily="34" charset="0"/>
                <a:ea typeface="Asar" pitchFamily="34" charset="-122"/>
                <a:cs typeface="Asar" pitchFamily="34" charset="-120"/>
              </a:rPr>
              <a:t>We aim for successful exits, benefiting both the company and our investors.</a:t>
            </a:r>
            <a:endParaRPr lang="en-US" sz="145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5726" y="7718324"/>
            <a:ext cx="2231058" cy="43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1185029" y="1789509"/>
            <a:ext cx="7629525" cy="771525"/>
          </a:xfrm>
          <a:prstGeom prst="rect">
            <a:avLst/>
          </a:prstGeom>
          <a:noFill/>
          <a:ln/>
        </p:spPr>
        <p:txBody>
          <a:bodyPr wrap="none" lIns="0" tIns="0" rIns="0" bIns="0" rtlCol="0" anchor="t"/>
          <a:lstStyle/>
          <a:p>
            <a:pPr marL="0" indent="0">
              <a:lnSpc>
                <a:spcPts val="6050"/>
              </a:lnSpc>
              <a:buNone/>
            </a:pPr>
            <a:r>
              <a:rPr lang="en-US" sz="4850" dirty="0">
                <a:solidFill>
                  <a:srgbClr val="F5F0F0"/>
                </a:solidFill>
                <a:latin typeface="Asar" pitchFamily="34" charset="0"/>
                <a:ea typeface="Asar" pitchFamily="34" charset="-122"/>
                <a:cs typeface="Asar" pitchFamily="34" charset="-120"/>
              </a:rPr>
              <a:t>Investment Program Benefits</a:t>
            </a:r>
            <a:endParaRPr lang="en-US" sz="4850" dirty="0"/>
          </a:p>
        </p:txBody>
      </p:sp>
      <p:sp>
        <p:nvSpPr>
          <p:cNvPr id="3" name="Text 1"/>
          <p:cNvSpPr/>
          <p:nvPr/>
        </p:nvSpPr>
        <p:spPr>
          <a:xfrm>
            <a:off x="1185029" y="3178135"/>
            <a:ext cx="3086100" cy="385763"/>
          </a:xfrm>
          <a:prstGeom prst="rect">
            <a:avLst/>
          </a:prstGeom>
          <a:noFill/>
          <a:ln/>
        </p:spPr>
        <p:txBody>
          <a:bodyPr wrap="none" lIns="0" tIns="0" rIns="0" bIns="0" rtlCol="0" anchor="t"/>
          <a:lstStyle/>
          <a:p>
            <a:pPr marL="0" indent="0">
              <a:lnSpc>
                <a:spcPts val="3000"/>
              </a:lnSpc>
              <a:buNone/>
            </a:pPr>
            <a:r>
              <a:rPr lang="en-US" sz="2400" dirty="0">
                <a:solidFill>
                  <a:srgbClr val="F5F0F0"/>
                </a:solidFill>
                <a:latin typeface="Asar" pitchFamily="34" charset="0"/>
                <a:ea typeface="Asar" pitchFamily="34" charset="-122"/>
                <a:cs typeface="Asar" pitchFamily="34" charset="-120"/>
              </a:rPr>
              <a:t>For Startups</a:t>
            </a:r>
            <a:endParaRPr lang="en-US" sz="2400" dirty="0"/>
          </a:p>
        </p:txBody>
      </p:sp>
      <p:sp>
        <p:nvSpPr>
          <p:cNvPr id="4" name="Text 2"/>
          <p:cNvSpPr/>
          <p:nvPr/>
        </p:nvSpPr>
        <p:spPr>
          <a:xfrm>
            <a:off x="1579959" y="3810714"/>
            <a:ext cx="3289816"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E2E6E9"/>
                </a:solidFill>
                <a:latin typeface="Asar" pitchFamily="34" charset="0"/>
                <a:ea typeface="Asar" pitchFamily="34" charset="-122"/>
                <a:cs typeface="Asar" pitchFamily="34" charset="-120"/>
              </a:rPr>
              <a:t>Access to expertise and resources</a:t>
            </a:r>
            <a:endParaRPr lang="en-US" sz="1900" dirty="0"/>
          </a:p>
        </p:txBody>
      </p:sp>
      <p:sp>
        <p:nvSpPr>
          <p:cNvPr id="5" name="Text 3"/>
          <p:cNvSpPr/>
          <p:nvPr/>
        </p:nvSpPr>
        <p:spPr>
          <a:xfrm>
            <a:off x="1579959" y="4687133"/>
            <a:ext cx="3289816"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E2E6E9"/>
                </a:solidFill>
                <a:latin typeface="Asar" pitchFamily="34" charset="0"/>
                <a:ea typeface="Asar" pitchFamily="34" charset="-122"/>
                <a:cs typeface="Asar" pitchFamily="34" charset="-120"/>
              </a:rPr>
              <a:t>Clear path for future funding rounds</a:t>
            </a:r>
            <a:endParaRPr lang="en-US" sz="1900" dirty="0"/>
          </a:p>
        </p:txBody>
      </p:sp>
      <p:sp>
        <p:nvSpPr>
          <p:cNvPr id="6" name="Text 4"/>
          <p:cNvSpPr/>
          <p:nvPr/>
        </p:nvSpPr>
        <p:spPr>
          <a:xfrm>
            <a:off x="1579959" y="5563553"/>
            <a:ext cx="3289816"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E2E6E9"/>
                </a:solidFill>
                <a:latin typeface="Asar" pitchFamily="34" charset="0"/>
                <a:ea typeface="Asar" pitchFamily="34" charset="-122"/>
                <a:cs typeface="Asar" pitchFamily="34" charset="-120"/>
              </a:rPr>
              <a:t>Support in achieving growth milestones</a:t>
            </a:r>
            <a:endParaRPr lang="en-US" sz="1900" dirty="0"/>
          </a:p>
        </p:txBody>
      </p:sp>
      <p:sp>
        <p:nvSpPr>
          <p:cNvPr id="7" name="Text 5"/>
          <p:cNvSpPr/>
          <p:nvPr/>
        </p:nvSpPr>
        <p:spPr>
          <a:xfrm>
            <a:off x="5479613" y="3178135"/>
            <a:ext cx="3086100" cy="385763"/>
          </a:xfrm>
          <a:prstGeom prst="rect">
            <a:avLst/>
          </a:prstGeom>
          <a:noFill/>
          <a:ln/>
        </p:spPr>
        <p:txBody>
          <a:bodyPr wrap="none" lIns="0" tIns="0" rIns="0" bIns="0" rtlCol="0" anchor="t"/>
          <a:lstStyle/>
          <a:p>
            <a:pPr marL="0" indent="0">
              <a:lnSpc>
                <a:spcPts val="3000"/>
              </a:lnSpc>
              <a:buNone/>
            </a:pPr>
            <a:r>
              <a:rPr lang="en-US" sz="2400" dirty="0">
                <a:solidFill>
                  <a:srgbClr val="F5F0F0"/>
                </a:solidFill>
                <a:latin typeface="Asar" pitchFamily="34" charset="0"/>
                <a:ea typeface="Asar" pitchFamily="34" charset="-122"/>
                <a:cs typeface="Asar" pitchFamily="34" charset="-120"/>
              </a:rPr>
              <a:t>For Investors</a:t>
            </a:r>
            <a:endParaRPr lang="en-US" sz="2400" dirty="0"/>
          </a:p>
        </p:txBody>
      </p:sp>
      <p:sp>
        <p:nvSpPr>
          <p:cNvPr id="8" name="Text 6"/>
          <p:cNvSpPr/>
          <p:nvPr/>
        </p:nvSpPr>
        <p:spPr>
          <a:xfrm>
            <a:off x="5874544" y="3810714"/>
            <a:ext cx="3289816"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E2E6E9"/>
                </a:solidFill>
                <a:latin typeface="Asar" pitchFamily="34" charset="0"/>
                <a:ea typeface="Asar" pitchFamily="34" charset="-122"/>
                <a:cs typeface="Asar" pitchFamily="34" charset="-120"/>
              </a:rPr>
              <a:t>Exposure to high-growth potential startups</a:t>
            </a:r>
            <a:endParaRPr lang="en-US" sz="1900" dirty="0"/>
          </a:p>
        </p:txBody>
      </p:sp>
      <p:sp>
        <p:nvSpPr>
          <p:cNvPr id="9" name="Text 7"/>
          <p:cNvSpPr/>
          <p:nvPr/>
        </p:nvSpPr>
        <p:spPr>
          <a:xfrm>
            <a:off x="5874544" y="4687133"/>
            <a:ext cx="3289816"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E2E6E9"/>
                </a:solidFill>
                <a:latin typeface="Asar" pitchFamily="34" charset="0"/>
                <a:ea typeface="Asar" pitchFamily="34" charset="-122"/>
                <a:cs typeface="Asar" pitchFamily="34" charset="-120"/>
              </a:rPr>
              <a:t>Strategic entry points through warrants</a:t>
            </a:r>
            <a:endParaRPr lang="en-US" sz="1900" dirty="0"/>
          </a:p>
        </p:txBody>
      </p:sp>
      <p:sp>
        <p:nvSpPr>
          <p:cNvPr id="10" name="Text 8"/>
          <p:cNvSpPr/>
          <p:nvPr/>
        </p:nvSpPr>
        <p:spPr>
          <a:xfrm>
            <a:off x="5874544" y="5563553"/>
            <a:ext cx="3289816"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E2E6E9"/>
                </a:solidFill>
                <a:latin typeface="Asar" pitchFamily="34" charset="0"/>
                <a:ea typeface="Asar" pitchFamily="34" charset="-122"/>
                <a:cs typeface="Asar" pitchFamily="34" charset="-120"/>
              </a:rPr>
              <a:t>Diversified portfolio across industries</a:t>
            </a:r>
            <a:endParaRPr lang="en-US" sz="1900" dirty="0"/>
          </a:p>
        </p:txBody>
      </p:sp>
      <p:sp>
        <p:nvSpPr>
          <p:cNvPr id="11" name="Text 9"/>
          <p:cNvSpPr/>
          <p:nvPr/>
        </p:nvSpPr>
        <p:spPr>
          <a:xfrm>
            <a:off x="9774198" y="3178135"/>
            <a:ext cx="3086100" cy="385763"/>
          </a:xfrm>
          <a:prstGeom prst="rect">
            <a:avLst/>
          </a:prstGeom>
          <a:noFill/>
          <a:ln/>
        </p:spPr>
        <p:txBody>
          <a:bodyPr wrap="none" lIns="0" tIns="0" rIns="0" bIns="0" rtlCol="0" anchor="t"/>
          <a:lstStyle/>
          <a:p>
            <a:pPr marL="0" indent="0">
              <a:lnSpc>
                <a:spcPts val="3000"/>
              </a:lnSpc>
              <a:buNone/>
            </a:pPr>
            <a:r>
              <a:rPr lang="en-US" sz="2400" dirty="0">
                <a:solidFill>
                  <a:srgbClr val="F5F0F0"/>
                </a:solidFill>
                <a:latin typeface="Asar" pitchFamily="34" charset="0"/>
                <a:ea typeface="Asar" pitchFamily="34" charset="-122"/>
                <a:cs typeface="Asar" pitchFamily="34" charset="-120"/>
              </a:rPr>
              <a:t>For the Ecosystem</a:t>
            </a:r>
            <a:endParaRPr lang="en-US" sz="2400" dirty="0"/>
          </a:p>
        </p:txBody>
      </p:sp>
      <p:sp>
        <p:nvSpPr>
          <p:cNvPr id="12" name="Text 10"/>
          <p:cNvSpPr/>
          <p:nvPr/>
        </p:nvSpPr>
        <p:spPr>
          <a:xfrm>
            <a:off x="10169128" y="3810714"/>
            <a:ext cx="3289816"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E2E6E9"/>
                </a:solidFill>
                <a:latin typeface="Asar" pitchFamily="34" charset="0"/>
                <a:ea typeface="Asar" pitchFamily="34" charset="-122"/>
                <a:cs typeface="Asar" pitchFamily="34" charset="-120"/>
              </a:rPr>
              <a:t>Increased innovation and job creation</a:t>
            </a:r>
            <a:endParaRPr lang="en-US" sz="1900" dirty="0"/>
          </a:p>
        </p:txBody>
      </p:sp>
      <p:sp>
        <p:nvSpPr>
          <p:cNvPr id="13" name="Text 11"/>
          <p:cNvSpPr/>
          <p:nvPr/>
        </p:nvSpPr>
        <p:spPr>
          <a:xfrm>
            <a:off x="10169128" y="4687133"/>
            <a:ext cx="3289816"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2E6E9"/>
                </a:solidFill>
                <a:latin typeface="Asar" pitchFamily="34" charset="0"/>
                <a:ea typeface="Asar" pitchFamily="34" charset="-122"/>
                <a:cs typeface="Asar" pitchFamily="34" charset="-120"/>
              </a:rPr>
              <a:t>Efficient allocation of capital</a:t>
            </a:r>
            <a:endParaRPr lang="en-US" sz="1900" dirty="0"/>
          </a:p>
        </p:txBody>
      </p:sp>
      <p:sp>
        <p:nvSpPr>
          <p:cNvPr id="14" name="Text 12"/>
          <p:cNvSpPr/>
          <p:nvPr/>
        </p:nvSpPr>
        <p:spPr>
          <a:xfrm>
            <a:off x="10169128" y="5168503"/>
            <a:ext cx="3289816"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2E6E9"/>
                </a:solidFill>
                <a:latin typeface="Asar" pitchFamily="34" charset="0"/>
                <a:ea typeface="Asar" pitchFamily="34" charset="-122"/>
                <a:cs typeface="Asar" pitchFamily="34" charset="-120"/>
              </a:rPr>
              <a:t>Stronger startup ecosystem</a:t>
            </a:r>
            <a:endParaRPr lang="en-US" sz="19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7553" y="7714174"/>
            <a:ext cx="2632847" cy="51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339470" y="536019"/>
            <a:ext cx="8144629" cy="608767"/>
          </a:xfrm>
          <a:prstGeom prst="rect">
            <a:avLst/>
          </a:prstGeom>
          <a:noFill/>
          <a:ln/>
        </p:spPr>
        <p:txBody>
          <a:bodyPr wrap="none" lIns="0" tIns="0" rIns="0" bIns="0" rtlCol="0" anchor="t"/>
          <a:lstStyle/>
          <a:p>
            <a:pPr marL="0" indent="0">
              <a:lnSpc>
                <a:spcPts val="4750"/>
              </a:lnSpc>
              <a:buNone/>
            </a:pPr>
            <a:r>
              <a:rPr lang="en-US" sz="3800" dirty="0" smtClean="0">
                <a:solidFill>
                  <a:srgbClr val="F5F0F0"/>
                </a:solidFill>
                <a:latin typeface="Asar" pitchFamily="34" charset="0"/>
                <a:ea typeface="Asar" pitchFamily="34" charset="-122"/>
                <a:cs typeface="Asar" pitchFamily="34" charset="-120"/>
              </a:rPr>
              <a:t>Aviation, Biometrics </a:t>
            </a:r>
            <a:r>
              <a:rPr lang="en-US" sz="3800" dirty="0">
                <a:solidFill>
                  <a:srgbClr val="F5F0F0"/>
                </a:solidFill>
                <a:latin typeface="Asar" pitchFamily="34" charset="0"/>
                <a:ea typeface="Asar" pitchFamily="34" charset="-122"/>
                <a:cs typeface="Asar" pitchFamily="34" charset="-120"/>
              </a:rPr>
              <a:t>and </a:t>
            </a:r>
            <a:r>
              <a:rPr lang="en-US" sz="3800" dirty="0" smtClean="0">
                <a:solidFill>
                  <a:srgbClr val="F5F0F0"/>
                </a:solidFill>
                <a:latin typeface="Asar" pitchFamily="34" charset="0"/>
                <a:ea typeface="Asar" pitchFamily="34" charset="-122"/>
                <a:cs typeface="Asar" pitchFamily="34" charset="-120"/>
              </a:rPr>
              <a:t>Apparel Tech</a:t>
            </a:r>
            <a:endParaRPr lang="en-US" sz="3800" dirty="0"/>
          </a:p>
        </p:txBody>
      </p:sp>
      <p:sp>
        <p:nvSpPr>
          <p:cNvPr id="4" name="Text 1"/>
          <p:cNvSpPr/>
          <p:nvPr/>
        </p:nvSpPr>
        <p:spPr>
          <a:xfrm>
            <a:off x="4339471" y="1436965"/>
            <a:ext cx="9609058" cy="623649"/>
          </a:xfrm>
          <a:prstGeom prst="rect">
            <a:avLst/>
          </a:prstGeom>
          <a:noFill/>
          <a:ln/>
        </p:spPr>
        <p:txBody>
          <a:bodyPr wrap="square" lIns="0" tIns="0" rIns="0" bIns="0" rtlCol="0" anchor="t"/>
          <a:lstStyle/>
          <a:p>
            <a:pPr marL="0" indent="0">
              <a:lnSpc>
                <a:spcPts val="2450"/>
              </a:lnSpc>
              <a:buNone/>
            </a:pPr>
            <a:r>
              <a:rPr lang="en-US" sz="1500" dirty="0">
                <a:solidFill>
                  <a:srgbClr val="E2E6E9"/>
                </a:solidFill>
                <a:latin typeface="Asar" pitchFamily="34" charset="0"/>
                <a:ea typeface="Asar" pitchFamily="34" charset="-122"/>
                <a:cs typeface="Asar" pitchFamily="34" charset="-120"/>
              </a:rPr>
              <a:t>We have equity warrants in </a:t>
            </a:r>
            <a:r>
              <a:rPr lang="en-US" sz="1500" dirty="0" smtClean="0">
                <a:solidFill>
                  <a:srgbClr val="E2E6E9"/>
                </a:solidFill>
                <a:latin typeface="Asar" pitchFamily="34" charset="0"/>
                <a:ea typeface="Asar" pitchFamily="34" charset="-122"/>
                <a:cs typeface="Asar" pitchFamily="34" charset="-120"/>
              </a:rPr>
              <a:t>aviation, apparel tech and biometrics companies</a:t>
            </a:r>
            <a:r>
              <a:rPr lang="en-US" sz="1500" dirty="0">
                <a:solidFill>
                  <a:srgbClr val="E2E6E9"/>
                </a:solidFill>
                <a:latin typeface="Asar" pitchFamily="34" charset="0"/>
                <a:ea typeface="Asar" pitchFamily="34" charset="-122"/>
                <a:cs typeface="Asar" pitchFamily="34" charset="-120"/>
              </a:rPr>
              <a:t>. These include </a:t>
            </a:r>
            <a:r>
              <a:rPr lang="en-US" sz="1500" dirty="0" smtClean="0">
                <a:solidFill>
                  <a:srgbClr val="E2E6E9"/>
                </a:solidFill>
                <a:latin typeface="Asar" pitchFamily="34" charset="0"/>
                <a:ea typeface="Asar" pitchFamily="34" charset="-122"/>
                <a:cs typeface="Asar" pitchFamily="34" charset="-120"/>
              </a:rPr>
              <a:t>ASX, </a:t>
            </a:r>
            <a:r>
              <a:rPr lang="en-US" sz="1500" dirty="0" err="1" smtClean="0">
                <a:solidFill>
                  <a:srgbClr val="E2E6E9"/>
                </a:solidFill>
                <a:latin typeface="Asar" pitchFamily="34" charset="0"/>
                <a:ea typeface="Asar" pitchFamily="34" charset="-122"/>
                <a:cs typeface="Asar" pitchFamily="34" charset="-120"/>
              </a:rPr>
              <a:t>Redrock</a:t>
            </a:r>
            <a:r>
              <a:rPr lang="en-US" sz="1500" dirty="0" smtClean="0">
                <a:solidFill>
                  <a:srgbClr val="E2E6E9"/>
                </a:solidFill>
                <a:latin typeface="Asar" pitchFamily="34" charset="0"/>
                <a:ea typeface="Asar" pitchFamily="34" charset="-122"/>
                <a:cs typeface="Asar" pitchFamily="34" charset="-120"/>
              </a:rPr>
              <a:t> Biometric &amp; For Days.</a:t>
            </a:r>
            <a:endParaRPr lang="en-US" sz="1500" dirty="0"/>
          </a:p>
        </p:txBody>
      </p:sp>
      <p:pic>
        <p:nvPicPr>
          <p:cNvPr id="5" name="Image 1" descr="preencoded.png"/>
          <p:cNvPicPr>
            <a:picLocks noChangeAspect="1"/>
          </p:cNvPicPr>
          <p:nvPr/>
        </p:nvPicPr>
        <p:blipFill>
          <a:blip r:embed="rId4"/>
          <a:stretch>
            <a:fillRect/>
          </a:stretch>
        </p:blipFill>
        <p:spPr>
          <a:xfrm>
            <a:off x="4339471" y="2279809"/>
            <a:ext cx="487085" cy="487085"/>
          </a:xfrm>
          <a:prstGeom prst="rect">
            <a:avLst/>
          </a:prstGeom>
        </p:spPr>
      </p:pic>
      <p:sp>
        <p:nvSpPr>
          <p:cNvPr id="6" name="Text 2"/>
          <p:cNvSpPr/>
          <p:nvPr/>
        </p:nvSpPr>
        <p:spPr>
          <a:xfrm>
            <a:off x="4339471" y="2961680"/>
            <a:ext cx="2435543" cy="304443"/>
          </a:xfrm>
          <a:prstGeom prst="rect">
            <a:avLst/>
          </a:prstGeom>
          <a:noFill/>
          <a:ln/>
        </p:spPr>
        <p:txBody>
          <a:bodyPr wrap="none" lIns="0" tIns="0" rIns="0" bIns="0" rtlCol="0" anchor="t"/>
          <a:lstStyle/>
          <a:p>
            <a:pPr marL="0" indent="0" algn="l">
              <a:lnSpc>
                <a:spcPts val="2350"/>
              </a:lnSpc>
              <a:buNone/>
            </a:pPr>
            <a:r>
              <a:rPr lang="en-US" sz="1900" dirty="0" smtClean="0">
                <a:solidFill>
                  <a:srgbClr val="E2E6E9"/>
                </a:solidFill>
                <a:latin typeface="Asar" pitchFamily="34" charset="0"/>
                <a:ea typeface="Asar" pitchFamily="34" charset="-122"/>
                <a:cs typeface="Asar" pitchFamily="34" charset="-120"/>
              </a:rPr>
              <a:t>ASX</a:t>
            </a:r>
            <a:endParaRPr lang="en-US" sz="1900" dirty="0"/>
          </a:p>
        </p:txBody>
      </p:sp>
      <p:sp>
        <p:nvSpPr>
          <p:cNvPr id="7" name="Text 3"/>
          <p:cNvSpPr/>
          <p:nvPr/>
        </p:nvSpPr>
        <p:spPr>
          <a:xfrm>
            <a:off x="4339471" y="3382923"/>
            <a:ext cx="9609058" cy="320601"/>
          </a:xfrm>
          <a:prstGeom prst="rect">
            <a:avLst/>
          </a:prstGeom>
          <a:noFill/>
          <a:ln/>
        </p:spPr>
        <p:txBody>
          <a:bodyPr wrap="square" lIns="0" tIns="0" rIns="0" bIns="0" rtlCol="0" anchor="t">
            <a:noAutofit/>
          </a:bodyPr>
          <a:lstStyle/>
          <a:p>
            <a:pPr>
              <a:lnSpc>
                <a:spcPts val="2450"/>
              </a:lnSpc>
            </a:pPr>
            <a:r>
              <a:rPr lang="en-US" sz="1500" dirty="0" smtClean="0">
                <a:solidFill>
                  <a:srgbClr val="E2E6E9"/>
                </a:solidFill>
                <a:latin typeface="Asar" pitchFamily="34" charset="0"/>
                <a:ea typeface="Asar" pitchFamily="34" charset="-122"/>
                <a:cs typeface="Asar" pitchFamily="34" charset="-120"/>
              </a:rPr>
              <a:t>Manufacturer of electric vertical takeoff and landing (</a:t>
            </a:r>
            <a:r>
              <a:rPr lang="en-US" sz="1500" dirty="0" err="1" smtClean="0">
                <a:solidFill>
                  <a:srgbClr val="E2E6E9"/>
                </a:solidFill>
                <a:latin typeface="Asar" pitchFamily="34" charset="0"/>
                <a:ea typeface="Asar" pitchFamily="34" charset="-122"/>
                <a:cs typeface="Asar" pitchFamily="34" charset="-120"/>
              </a:rPr>
              <a:t>eVTOL</a:t>
            </a:r>
            <a:r>
              <a:rPr lang="en-US" sz="1500" dirty="0" smtClean="0">
                <a:solidFill>
                  <a:srgbClr val="E2E6E9"/>
                </a:solidFill>
                <a:latin typeface="Asar" pitchFamily="34" charset="0"/>
                <a:ea typeface="Asar" pitchFamily="34" charset="-122"/>
                <a:cs typeface="Asar" pitchFamily="34" charset="-120"/>
              </a:rPr>
              <a:t>) aircraft, connecting cities and suburbs with clean, quiet systems for defense, emergency, cargo, and passenger use.</a:t>
            </a:r>
            <a:endParaRPr lang="en-US" sz="1500" dirty="0"/>
          </a:p>
        </p:txBody>
      </p:sp>
      <p:pic>
        <p:nvPicPr>
          <p:cNvPr id="8" name="Image 2" descr="preencoded.png"/>
          <p:cNvPicPr>
            <a:picLocks noChangeAspect="1"/>
          </p:cNvPicPr>
          <p:nvPr/>
        </p:nvPicPr>
        <p:blipFill>
          <a:blip r:embed="rId5"/>
          <a:stretch>
            <a:fillRect/>
          </a:stretch>
        </p:blipFill>
        <p:spPr>
          <a:xfrm>
            <a:off x="4339471" y="4279225"/>
            <a:ext cx="487085" cy="487085"/>
          </a:xfrm>
          <a:prstGeom prst="rect">
            <a:avLst/>
          </a:prstGeom>
        </p:spPr>
      </p:pic>
      <p:sp>
        <p:nvSpPr>
          <p:cNvPr id="9" name="Text 4"/>
          <p:cNvSpPr/>
          <p:nvPr/>
        </p:nvSpPr>
        <p:spPr>
          <a:xfrm>
            <a:off x="4339471" y="4961096"/>
            <a:ext cx="2435543" cy="304443"/>
          </a:xfrm>
          <a:prstGeom prst="rect">
            <a:avLst/>
          </a:prstGeom>
          <a:noFill/>
          <a:ln/>
        </p:spPr>
        <p:txBody>
          <a:bodyPr wrap="none" lIns="0" tIns="0" rIns="0" bIns="0" rtlCol="0" anchor="t"/>
          <a:lstStyle/>
          <a:p>
            <a:pPr marL="0" indent="0" algn="l">
              <a:lnSpc>
                <a:spcPts val="2350"/>
              </a:lnSpc>
              <a:buNone/>
            </a:pPr>
            <a:r>
              <a:rPr lang="en-US" sz="1900" dirty="0" err="1" smtClean="0">
                <a:solidFill>
                  <a:srgbClr val="E2E6E9"/>
                </a:solidFill>
                <a:latin typeface="Asar" pitchFamily="34" charset="0"/>
                <a:ea typeface="Asar" pitchFamily="34" charset="-122"/>
                <a:cs typeface="Asar" pitchFamily="34" charset="-120"/>
              </a:rPr>
              <a:t>Redrock</a:t>
            </a:r>
            <a:r>
              <a:rPr lang="en-US" sz="1900" dirty="0" smtClean="0">
                <a:solidFill>
                  <a:srgbClr val="E2E6E9"/>
                </a:solidFill>
                <a:latin typeface="Asar" pitchFamily="34" charset="0"/>
                <a:ea typeface="Asar" pitchFamily="34" charset="-122"/>
                <a:cs typeface="Asar" pitchFamily="34" charset="-120"/>
              </a:rPr>
              <a:t> Biometrics</a:t>
            </a:r>
            <a:endParaRPr lang="en-US" sz="1900" dirty="0"/>
          </a:p>
        </p:txBody>
      </p:sp>
      <p:sp>
        <p:nvSpPr>
          <p:cNvPr id="10" name="Text 5"/>
          <p:cNvSpPr/>
          <p:nvPr/>
        </p:nvSpPr>
        <p:spPr>
          <a:xfrm>
            <a:off x="4339471" y="5382339"/>
            <a:ext cx="9609058" cy="311825"/>
          </a:xfrm>
          <a:prstGeom prst="rect">
            <a:avLst/>
          </a:prstGeom>
          <a:noFill/>
          <a:ln/>
        </p:spPr>
        <p:txBody>
          <a:bodyPr wrap="none" lIns="0" tIns="0" rIns="0" bIns="0" rtlCol="0" anchor="t"/>
          <a:lstStyle/>
          <a:p>
            <a:pPr>
              <a:lnSpc>
                <a:spcPts val="2450"/>
              </a:lnSpc>
            </a:pPr>
            <a:r>
              <a:rPr lang="en-US" sz="1500" dirty="0" smtClean="0">
                <a:solidFill>
                  <a:srgbClr val="E2E6E9"/>
                </a:solidFill>
                <a:latin typeface="Asar" pitchFamily="34" charset="0"/>
                <a:ea typeface="Asar" pitchFamily="34" charset="-122"/>
                <a:cs typeface="Asar" pitchFamily="34" charset="-120"/>
              </a:rPr>
              <a:t>Identification software matching </a:t>
            </a:r>
            <a:r>
              <a:rPr lang="en-US" sz="1500" dirty="0" err="1" smtClean="0">
                <a:solidFill>
                  <a:srgbClr val="E2E6E9"/>
                </a:solidFill>
                <a:latin typeface="Asar" pitchFamily="34" charset="0"/>
                <a:ea typeface="Asar" pitchFamily="34" charset="-122"/>
                <a:cs typeface="Asar" pitchFamily="34" charset="-120"/>
              </a:rPr>
              <a:t>palmprints</a:t>
            </a:r>
            <a:r>
              <a:rPr lang="en-US" sz="1500" dirty="0" smtClean="0">
                <a:solidFill>
                  <a:srgbClr val="E2E6E9"/>
                </a:solidFill>
                <a:latin typeface="Asar" pitchFamily="34" charset="0"/>
                <a:ea typeface="Asar" pitchFamily="34" charset="-122"/>
                <a:cs typeface="Asar" pitchFamily="34" charset="-120"/>
              </a:rPr>
              <a:t> and veins for retail, payments, access control, and password-less sign-ins.</a:t>
            </a:r>
            <a:endParaRPr lang="en-US" sz="1500" dirty="0"/>
          </a:p>
        </p:txBody>
      </p:sp>
      <p:pic>
        <p:nvPicPr>
          <p:cNvPr id="11" name="Image 3" descr="preencoded.png"/>
          <p:cNvPicPr>
            <a:picLocks noChangeAspect="1"/>
          </p:cNvPicPr>
          <p:nvPr/>
        </p:nvPicPr>
        <p:blipFill>
          <a:blip r:embed="rId6"/>
          <a:stretch>
            <a:fillRect/>
          </a:stretch>
        </p:blipFill>
        <p:spPr>
          <a:xfrm>
            <a:off x="4339471" y="6278642"/>
            <a:ext cx="487085" cy="487085"/>
          </a:xfrm>
          <a:prstGeom prst="rect">
            <a:avLst/>
          </a:prstGeom>
        </p:spPr>
      </p:pic>
      <p:sp>
        <p:nvSpPr>
          <p:cNvPr id="12" name="Text 6"/>
          <p:cNvSpPr/>
          <p:nvPr/>
        </p:nvSpPr>
        <p:spPr>
          <a:xfrm>
            <a:off x="4339471" y="6960513"/>
            <a:ext cx="2435543" cy="304443"/>
          </a:xfrm>
          <a:prstGeom prst="rect">
            <a:avLst/>
          </a:prstGeom>
          <a:noFill/>
          <a:ln/>
        </p:spPr>
        <p:txBody>
          <a:bodyPr wrap="none" lIns="0" tIns="0" rIns="0" bIns="0" rtlCol="0" anchor="t"/>
          <a:lstStyle/>
          <a:p>
            <a:pPr marL="0" indent="0" algn="l">
              <a:lnSpc>
                <a:spcPts val="2350"/>
              </a:lnSpc>
              <a:buNone/>
            </a:pPr>
            <a:r>
              <a:rPr lang="en-US" sz="1900" dirty="0" smtClean="0">
                <a:solidFill>
                  <a:srgbClr val="E2E6E9"/>
                </a:solidFill>
                <a:latin typeface="Asar" pitchFamily="34" charset="0"/>
                <a:ea typeface="Asar" pitchFamily="34" charset="-122"/>
                <a:cs typeface="Asar" pitchFamily="34" charset="-120"/>
              </a:rPr>
              <a:t>For Days</a:t>
            </a:r>
            <a:endParaRPr lang="en-US" sz="1900" dirty="0"/>
          </a:p>
        </p:txBody>
      </p:sp>
      <p:sp>
        <p:nvSpPr>
          <p:cNvPr id="13" name="Text 7"/>
          <p:cNvSpPr/>
          <p:nvPr/>
        </p:nvSpPr>
        <p:spPr>
          <a:xfrm>
            <a:off x="4339471" y="7381756"/>
            <a:ext cx="9609058" cy="311825"/>
          </a:xfrm>
          <a:prstGeom prst="rect">
            <a:avLst/>
          </a:prstGeom>
          <a:noFill/>
          <a:ln/>
        </p:spPr>
        <p:txBody>
          <a:bodyPr wrap="square" lIns="0" tIns="0" rIns="0" bIns="0" rtlCol="0" anchor="t"/>
          <a:lstStyle/>
          <a:p>
            <a:pPr>
              <a:lnSpc>
                <a:spcPts val="2450"/>
              </a:lnSpc>
            </a:pPr>
            <a:r>
              <a:rPr lang="en-US" sz="1500" dirty="0" smtClean="0">
                <a:solidFill>
                  <a:srgbClr val="E2E6E9"/>
                </a:solidFill>
                <a:latin typeface="Asar" pitchFamily="34" charset="0"/>
                <a:ea typeface="Asar" pitchFamily="34" charset="-122"/>
                <a:cs typeface="Asar" pitchFamily="34" charset="-120"/>
              </a:rPr>
              <a:t>Apparel manufacturer reducing textile waste through a recycling and rewards platform, offering recyclable, affordable fashion.</a:t>
            </a:r>
            <a:endParaRPr lang="en-US" sz="1500" dirty="0"/>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97553" y="7714174"/>
            <a:ext cx="2632847" cy="51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56392" y="802600"/>
            <a:ext cx="6761798" cy="586026"/>
          </a:xfrm>
          <a:prstGeom prst="rect">
            <a:avLst/>
          </a:prstGeom>
          <a:noFill/>
          <a:ln/>
        </p:spPr>
        <p:txBody>
          <a:bodyPr wrap="none" lIns="0" tIns="0" rIns="0" bIns="0" rtlCol="0" anchor="t"/>
          <a:lstStyle/>
          <a:p>
            <a:pPr marL="0" indent="0">
              <a:lnSpc>
                <a:spcPts val="4600"/>
              </a:lnSpc>
              <a:buNone/>
            </a:pPr>
            <a:r>
              <a:rPr lang="en-US" sz="3650" dirty="0">
                <a:solidFill>
                  <a:srgbClr val="F5F0F0"/>
                </a:solidFill>
                <a:latin typeface="Asar" pitchFamily="34" charset="0"/>
                <a:ea typeface="Asar" pitchFamily="34" charset="-122"/>
                <a:cs typeface="Asar" pitchFamily="34" charset="-120"/>
              </a:rPr>
              <a:t>Clean Tech and Renewable Energy</a:t>
            </a:r>
            <a:endParaRPr lang="en-US" sz="3650" dirty="0"/>
          </a:p>
        </p:txBody>
      </p:sp>
      <p:sp>
        <p:nvSpPr>
          <p:cNvPr id="4" name="Text 1"/>
          <p:cNvSpPr/>
          <p:nvPr/>
        </p:nvSpPr>
        <p:spPr>
          <a:xfrm>
            <a:off x="656392" y="1669852"/>
            <a:ext cx="7831217" cy="600075"/>
          </a:xfrm>
          <a:prstGeom prst="rect">
            <a:avLst/>
          </a:prstGeom>
          <a:noFill/>
          <a:ln/>
        </p:spPr>
        <p:txBody>
          <a:bodyPr wrap="square" lIns="0" tIns="0" rIns="0" bIns="0" rtlCol="0" anchor="t"/>
          <a:lstStyle/>
          <a:p>
            <a:pPr marL="0" indent="0">
              <a:lnSpc>
                <a:spcPts val="2350"/>
              </a:lnSpc>
              <a:buNone/>
            </a:pPr>
            <a:r>
              <a:rPr lang="en-US" sz="1450" dirty="0">
                <a:solidFill>
                  <a:srgbClr val="E2E6E9"/>
                </a:solidFill>
                <a:latin typeface="Asar" pitchFamily="34" charset="0"/>
                <a:ea typeface="Asar" pitchFamily="34" charset="-122"/>
                <a:cs typeface="Asar" pitchFamily="34" charset="-120"/>
              </a:rPr>
              <a:t>Our clean tech portfolio includes Ace Green Recycling, Charge Zone, Flower Turbines, and Vroom Solar Inc. We're excited about the potential in this rapidly growing sector.</a:t>
            </a:r>
            <a:endParaRPr lang="en-US" sz="1450" dirty="0"/>
          </a:p>
        </p:txBody>
      </p:sp>
      <p:sp>
        <p:nvSpPr>
          <p:cNvPr id="5" name="Shape 2"/>
          <p:cNvSpPr/>
          <p:nvPr/>
        </p:nvSpPr>
        <p:spPr>
          <a:xfrm>
            <a:off x="656392" y="2480905"/>
            <a:ext cx="7831217" cy="1095851"/>
          </a:xfrm>
          <a:prstGeom prst="roundRect">
            <a:avLst>
              <a:gd name="adj" fmla="val 7188"/>
            </a:avLst>
          </a:prstGeom>
          <a:solidFill>
            <a:srgbClr val="003180"/>
          </a:solidFill>
          <a:ln w="7620">
            <a:solidFill>
              <a:srgbClr val="194A99"/>
            </a:solidFill>
            <a:prstDash val="solid"/>
          </a:ln>
        </p:spPr>
      </p:sp>
      <p:sp>
        <p:nvSpPr>
          <p:cNvPr id="6" name="Text 3"/>
          <p:cNvSpPr/>
          <p:nvPr/>
        </p:nvSpPr>
        <p:spPr>
          <a:xfrm>
            <a:off x="851535" y="2676049"/>
            <a:ext cx="2344222" cy="293013"/>
          </a:xfrm>
          <a:prstGeom prst="rect">
            <a:avLst/>
          </a:prstGeom>
          <a:noFill/>
          <a:ln/>
        </p:spPr>
        <p:txBody>
          <a:bodyPr wrap="none" lIns="0" tIns="0" rIns="0" bIns="0" rtlCol="0" anchor="t"/>
          <a:lstStyle/>
          <a:p>
            <a:pPr marL="0" indent="0">
              <a:lnSpc>
                <a:spcPts val="2300"/>
              </a:lnSpc>
              <a:buNone/>
            </a:pPr>
            <a:r>
              <a:rPr lang="en-US" sz="1800" dirty="0">
                <a:solidFill>
                  <a:srgbClr val="E2E6E9"/>
                </a:solidFill>
                <a:latin typeface="Asar" pitchFamily="34" charset="0"/>
                <a:ea typeface="Asar" pitchFamily="34" charset="-122"/>
                <a:cs typeface="Asar" pitchFamily="34" charset="-120"/>
              </a:rPr>
              <a:t>Ace Green Recycling</a:t>
            </a:r>
            <a:endParaRPr lang="en-US" sz="1800" dirty="0"/>
          </a:p>
        </p:txBody>
      </p:sp>
      <p:sp>
        <p:nvSpPr>
          <p:cNvPr id="7" name="Text 4"/>
          <p:cNvSpPr/>
          <p:nvPr/>
        </p:nvSpPr>
        <p:spPr>
          <a:xfrm>
            <a:off x="851535" y="3081576"/>
            <a:ext cx="7440930" cy="300038"/>
          </a:xfrm>
          <a:prstGeom prst="rect">
            <a:avLst/>
          </a:prstGeom>
          <a:noFill/>
          <a:ln/>
        </p:spPr>
        <p:txBody>
          <a:bodyPr wrap="none" lIns="0" tIns="0" rIns="0" bIns="0" rtlCol="0" anchor="t"/>
          <a:lstStyle/>
          <a:p>
            <a:pPr marL="0" indent="0">
              <a:lnSpc>
                <a:spcPts val="2350"/>
              </a:lnSpc>
              <a:buNone/>
            </a:pPr>
            <a:r>
              <a:rPr lang="en-US" sz="1450" dirty="0">
                <a:solidFill>
                  <a:srgbClr val="E2E6E9"/>
                </a:solidFill>
                <a:latin typeface="Asar" pitchFamily="34" charset="0"/>
                <a:ea typeface="Asar" pitchFamily="34" charset="-122"/>
                <a:cs typeface="Asar" pitchFamily="34" charset="-120"/>
              </a:rPr>
              <a:t>We'll exercise warrants as they expand their lead-acid battery recycling technology globally.</a:t>
            </a:r>
            <a:endParaRPr lang="en-US" sz="1450" dirty="0"/>
          </a:p>
        </p:txBody>
      </p:sp>
      <p:sp>
        <p:nvSpPr>
          <p:cNvPr id="8" name="Shape 5"/>
          <p:cNvSpPr/>
          <p:nvPr/>
        </p:nvSpPr>
        <p:spPr>
          <a:xfrm>
            <a:off x="656392" y="3764280"/>
            <a:ext cx="7831217" cy="1095851"/>
          </a:xfrm>
          <a:prstGeom prst="roundRect">
            <a:avLst>
              <a:gd name="adj" fmla="val 7188"/>
            </a:avLst>
          </a:prstGeom>
          <a:solidFill>
            <a:srgbClr val="003180"/>
          </a:solidFill>
          <a:ln w="7620">
            <a:solidFill>
              <a:srgbClr val="194A99"/>
            </a:solidFill>
            <a:prstDash val="solid"/>
          </a:ln>
        </p:spPr>
      </p:sp>
      <p:sp>
        <p:nvSpPr>
          <p:cNvPr id="9" name="Text 6"/>
          <p:cNvSpPr/>
          <p:nvPr/>
        </p:nvSpPr>
        <p:spPr>
          <a:xfrm>
            <a:off x="851535" y="3959423"/>
            <a:ext cx="2344222" cy="293013"/>
          </a:xfrm>
          <a:prstGeom prst="rect">
            <a:avLst/>
          </a:prstGeom>
          <a:noFill/>
          <a:ln/>
        </p:spPr>
        <p:txBody>
          <a:bodyPr wrap="none" lIns="0" tIns="0" rIns="0" bIns="0" rtlCol="0" anchor="t"/>
          <a:lstStyle/>
          <a:p>
            <a:pPr marL="0" indent="0">
              <a:lnSpc>
                <a:spcPts val="2300"/>
              </a:lnSpc>
              <a:buNone/>
            </a:pPr>
            <a:r>
              <a:rPr lang="en-US" sz="1800" dirty="0">
                <a:solidFill>
                  <a:srgbClr val="E2E6E9"/>
                </a:solidFill>
                <a:latin typeface="Asar" pitchFamily="34" charset="0"/>
                <a:ea typeface="Asar" pitchFamily="34" charset="-122"/>
                <a:cs typeface="Asar" pitchFamily="34" charset="-120"/>
              </a:rPr>
              <a:t>Charge Zone</a:t>
            </a:r>
            <a:endParaRPr lang="en-US" sz="1800" dirty="0"/>
          </a:p>
        </p:txBody>
      </p:sp>
      <p:sp>
        <p:nvSpPr>
          <p:cNvPr id="10" name="Text 7"/>
          <p:cNvSpPr/>
          <p:nvPr/>
        </p:nvSpPr>
        <p:spPr>
          <a:xfrm>
            <a:off x="851535" y="4364950"/>
            <a:ext cx="7440930" cy="300038"/>
          </a:xfrm>
          <a:prstGeom prst="rect">
            <a:avLst/>
          </a:prstGeom>
          <a:noFill/>
          <a:ln/>
        </p:spPr>
        <p:txBody>
          <a:bodyPr wrap="none" lIns="0" tIns="0" rIns="0" bIns="0" rtlCol="0" anchor="t"/>
          <a:lstStyle/>
          <a:p>
            <a:pPr marL="0" indent="0">
              <a:lnSpc>
                <a:spcPts val="2350"/>
              </a:lnSpc>
              <a:buNone/>
            </a:pPr>
            <a:r>
              <a:rPr lang="en-US" sz="1450" dirty="0">
                <a:solidFill>
                  <a:srgbClr val="E2E6E9"/>
                </a:solidFill>
                <a:latin typeface="Asar" pitchFamily="34" charset="0"/>
                <a:ea typeface="Asar" pitchFamily="34" charset="-122"/>
                <a:cs typeface="Asar" pitchFamily="34" charset="-120"/>
              </a:rPr>
              <a:t>As India's EV charging infrastructure grows, we'll strategically convert our warrants.</a:t>
            </a:r>
            <a:endParaRPr lang="en-US" sz="1450" dirty="0"/>
          </a:p>
        </p:txBody>
      </p:sp>
      <p:sp>
        <p:nvSpPr>
          <p:cNvPr id="11" name="Shape 8"/>
          <p:cNvSpPr/>
          <p:nvPr/>
        </p:nvSpPr>
        <p:spPr>
          <a:xfrm>
            <a:off x="656392" y="5047655"/>
            <a:ext cx="7831217" cy="1095851"/>
          </a:xfrm>
          <a:prstGeom prst="roundRect">
            <a:avLst>
              <a:gd name="adj" fmla="val 7188"/>
            </a:avLst>
          </a:prstGeom>
          <a:solidFill>
            <a:srgbClr val="003180"/>
          </a:solidFill>
          <a:ln w="7620">
            <a:solidFill>
              <a:srgbClr val="194A99"/>
            </a:solidFill>
            <a:prstDash val="solid"/>
          </a:ln>
        </p:spPr>
      </p:sp>
      <p:sp>
        <p:nvSpPr>
          <p:cNvPr id="12" name="Text 9"/>
          <p:cNvSpPr/>
          <p:nvPr/>
        </p:nvSpPr>
        <p:spPr>
          <a:xfrm>
            <a:off x="851535" y="5242798"/>
            <a:ext cx="2344222" cy="293013"/>
          </a:xfrm>
          <a:prstGeom prst="rect">
            <a:avLst/>
          </a:prstGeom>
          <a:noFill/>
          <a:ln/>
        </p:spPr>
        <p:txBody>
          <a:bodyPr wrap="none" lIns="0" tIns="0" rIns="0" bIns="0" rtlCol="0" anchor="t"/>
          <a:lstStyle/>
          <a:p>
            <a:pPr marL="0" indent="0">
              <a:lnSpc>
                <a:spcPts val="2300"/>
              </a:lnSpc>
              <a:buNone/>
            </a:pPr>
            <a:r>
              <a:rPr lang="en-US" sz="1800" dirty="0">
                <a:solidFill>
                  <a:srgbClr val="E2E6E9"/>
                </a:solidFill>
                <a:latin typeface="Asar" pitchFamily="34" charset="0"/>
                <a:ea typeface="Asar" pitchFamily="34" charset="-122"/>
                <a:cs typeface="Asar" pitchFamily="34" charset="-120"/>
              </a:rPr>
              <a:t>Flower Turbines</a:t>
            </a:r>
            <a:endParaRPr lang="en-US" sz="1800" dirty="0"/>
          </a:p>
        </p:txBody>
      </p:sp>
      <p:sp>
        <p:nvSpPr>
          <p:cNvPr id="13" name="Text 10"/>
          <p:cNvSpPr/>
          <p:nvPr/>
        </p:nvSpPr>
        <p:spPr>
          <a:xfrm>
            <a:off x="851535" y="5648325"/>
            <a:ext cx="7440930" cy="300038"/>
          </a:xfrm>
          <a:prstGeom prst="rect">
            <a:avLst/>
          </a:prstGeom>
          <a:noFill/>
          <a:ln/>
        </p:spPr>
        <p:txBody>
          <a:bodyPr wrap="none" lIns="0" tIns="0" rIns="0" bIns="0" rtlCol="0" anchor="t"/>
          <a:lstStyle/>
          <a:p>
            <a:pPr marL="0" indent="0">
              <a:lnSpc>
                <a:spcPts val="2350"/>
              </a:lnSpc>
              <a:buNone/>
            </a:pPr>
            <a:r>
              <a:rPr lang="en-US" sz="1450" dirty="0">
                <a:solidFill>
                  <a:srgbClr val="E2E6E9"/>
                </a:solidFill>
                <a:latin typeface="Asar" pitchFamily="34" charset="0"/>
                <a:ea typeface="Asar" pitchFamily="34" charset="-122"/>
                <a:cs typeface="Asar" pitchFamily="34" charset="-120"/>
              </a:rPr>
              <a:t>We plan to exercise warrants when their unique wind turbine design gains market share.</a:t>
            </a:r>
            <a:endParaRPr lang="en-US" sz="1450" dirty="0"/>
          </a:p>
        </p:txBody>
      </p:sp>
      <p:sp>
        <p:nvSpPr>
          <p:cNvPr id="14" name="Shape 11"/>
          <p:cNvSpPr/>
          <p:nvPr/>
        </p:nvSpPr>
        <p:spPr>
          <a:xfrm>
            <a:off x="656392" y="6331029"/>
            <a:ext cx="7831217" cy="1095851"/>
          </a:xfrm>
          <a:prstGeom prst="roundRect">
            <a:avLst>
              <a:gd name="adj" fmla="val 7188"/>
            </a:avLst>
          </a:prstGeom>
          <a:solidFill>
            <a:srgbClr val="003180"/>
          </a:solidFill>
          <a:ln w="7620">
            <a:solidFill>
              <a:srgbClr val="194A99"/>
            </a:solidFill>
            <a:prstDash val="solid"/>
          </a:ln>
        </p:spPr>
      </p:sp>
      <p:sp>
        <p:nvSpPr>
          <p:cNvPr id="15" name="Text 12"/>
          <p:cNvSpPr/>
          <p:nvPr/>
        </p:nvSpPr>
        <p:spPr>
          <a:xfrm>
            <a:off x="851535" y="6526173"/>
            <a:ext cx="2344222" cy="293013"/>
          </a:xfrm>
          <a:prstGeom prst="rect">
            <a:avLst/>
          </a:prstGeom>
          <a:noFill/>
          <a:ln/>
        </p:spPr>
        <p:txBody>
          <a:bodyPr wrap="none" lIns="0" tIns="0" rIns="0" bIns="0" rtlCol="0" anchor="t"/>
          <a:lstStyle/>
          <a:p>
            <a:pPr marL="0" indent="0">
              <a:lnSpc>
                <a:spcPts val="2300"/>
              </a:lnSpc>
              <a:buNone/>
            </a:pPr>
            <a:r>
              <a:rPr lang="en-US" sz="1800" dirty="0">
                <a:solidFill>
                  <a:srgbClr val="E2E6E9"/>
                </a:solidFill>
                <a:latin typeface="Asar" pitchFamily="34" charset="0"/>
                <a:ea typeface="Asar" pitchFamily="34" charset="-122"/>
                <a:cs typeface="Asar" pitchFamily="34" charset="-120"/>
              </a:rPr>
              <a:t>Vroom Solar</a:t>
            </a:r>
            <a:endParaRPr lang="en-US" sz="1800" dirty="0"/>
          </a:p>
        </p:txBody>
      </p:sp>
      <p:sp>
        <p:nvSpPr>
          <p:cNvPr id="16" name="Text 13"/>
          <p:cNvSpPr/>
          <p:nvPr/>
        </p:nvSpPr>
        <p:spPr>
          <a:xfrm>
            <a:off x="851535" y="6931700"/>
            <a:ext cx="7440930" cy="300038"/>
          </a:xfrm>
          <a:prstGeom prst="rect">
            <a:avLst/>
          </a:prstGeom>
          <a:noFill/>
          <a:ln/>
        </p:spPr>
        <p:txBody>
          <a:bodyPr wrap="none" lIns="0" tIns="0" rIns="0" bIns="0" rtlCol="0" anchor="t"/>
          <a:lstStyle/>
          <a:p>
            <a:pPr marL="0" indent="0">
              <a:lnSpc>
                <a:spcPts val="2350"/>
              </a:lnSpc>
              <a:buNone/>
            </a:pPr>
            <a:r>
              <a:rPr lang="en-US" sz="1450" dirty="0">
                <a:solidFill>
                  <a:srgbClr val="E2E6E9"/>
                </a:solidFill>
                <a:latin typeface="Asar" pitchFamily="34" charset="0"/>
                <a:ea typeface="Asar" pitchFamily="34" charset="-122"/>
                <a:cs typeface="Asar" pitchFamily="34" charset="-120"/>
              </a:rPr>
              <a:t>Our warrant strategy aligns with their expansion in the residential solar market.</a:t>
            </a:r>
            <a:endParaRPr lang="en-US" sz="14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9376" y="728782"/>
            <a:ext cx="8310324" cy="642342"/>
          </a:xfrm>
          <a:prstGeom prst="rect">
            <a:avLst/>
          </a:prstGeom>
          <a:noFill/>
          <a:ln/>
        </p:spPr>
        <p:txBody>
          <a:bodyPr wrap="none" lIns="0" tIns="0" rIns="0" bIns="0" rtlCol="0" anchor="t"/>
          <a:lstStyle/>
          <a:p>
            <a:pPr marL="0" indent="0">
              <a:lnSpc>
                <a:spcPts val="5050"/>
              </a:lnSpc>
              <a:buNone/>
            </a:pPr>
            <a:r>
              <a:rPr lang="en-US" sz="4000" dirty="0" smtClean="0">
                <a:solidFill>
                  <a:srgbClr val="F5F0F0"/>
                </a:solidFill>
                <a:latin typeface="Asar" pitchFamily="34" charset="0"/>
                <a:ea typeface="Asar" pitchFamily="34" charset="-122"/>
                <a:cs typeface="Asar" pitchFamily="34" charset="-120"/>
              </a:rPr>
              <a:t>Health, Food Tech and Environmental</a:t>
            </a:r>
            <a:endParaRPr lang="en-US" sz="4000" dirty="0"/>
          </a:p>
        </p:txBody>
      </p:sp>
      <p:sp>
        <p:nvSpPr>
          <p:cNvPr id="4" name="Text 1"/>
          <p:cNvSpPr/>
          <p:nvPr/>
        </p:nvSpPr>
        <p:spPr>
          <a:xfrm>
            <a:off x="719376" y="1679377"/>
            <a:ext cx="7705249" cy="657463"/>
          </a:xfrm>
          <a:prstGeom prst="rect">
            <a:avLst/>
          </a:prstGeom>
          <a:noFill/>
          <a:ln/>
        </p:spPr>
        <p:txBody>
          <a:bodyPr wrap="square" lIns="0" tIns="0" rIns="0" bIns="0" rtlCol="0" anchor="t"/>
          <a:lstStyle/>
          <a:p>
            <a:pPr marL="0" indent="0">
              <a:lnSpc>
                <a:spcPts val="2550"/>
              </a:lnSpc>
              <a:buNone/>
            </a:pPr>
            <a:r>
              <a:rPr lang="en-US" sz="1600" dirty="0">
                <a:solidFill>
                  <a:srgbClr val="E2E6E9"/>
                </a:solidFill>
                <a:latin typeface="Asar" pitchFamily="34" charset="0"/>
                <a:ea typeface="Asar" pitchFamily="34" charset="-122"/>
                <a:cs typeface="Asar" pitchFamily="34" charset="-120"/>
              </a:rPr>
              <a:t>Our health tech warrants include HUB Healthcare, </a:t>
            </a:r>
            <a:r>
              <a:rPr lang="en-US" sz="1600" dirty="0" smtClean="0">
                <a:solidFill>
                  <a:srgbClr val="E2E6E9"/>
                </a:solidFill>
                <a:latin typeface="Asar" pitchFamily="34" charset="0"/>
                <a:ea typeface="Asar" pitchFamily="34" charset="-122"/>
                <a:cs typeface="Asar" pitchFamily="34" charset="-120"/>
              </a:rPr>
              <a:t>Dr. B Dental Solutions, </a:t>
            </a:r>
            <a:r>
              <a:rPr lang="en-US" sz="1600" dirty="0" err="1" smtClean="0">
                <a:solidFill>
                  <a:srgbClr val="E2E6E9"/>
                </a:solidFill>
                <a:latin typeface="Asar" pitchFamily="34" charset="0"/>
                <a:ea typeface="Asar" pitchFamily="34" charset="-122"/>
                <a:cs typeface="Asar" pitchFamily="34" charset="-120"/>
              </a:rPr>
              <a:t>Pneumeric</a:t>
            </a:r>
            <a:r>
              <a:rPr lang="en-US" sz="1600" dirty="0">
                <a:solidFill>
                  <a:srgbClr val="E2E6E9"/>
                </a:solidFill>
                <a:latin typeface="Asar" pitchFamily="34" charset="0"/>
                <a:ea typeface="Asar" pitchFamily="34" charset="-122"/>
                <a:cs typeface="Asar" pitchFamily="34" charset="-120"/>
              </a:rPr>
              <a:t>, Inc., </a:t>
            </a:r>
            <a:r>
              <a:rPr lang="en-US" sz="1600" dirty="0" smtClean="0">
                <a:solidFill>
                  <a:srgbClr val="E2E6E9"/>
                </a:solidFill>
                <a:latin typeface="Asar" pitchFamily="34" charset="0"/>
                <a:ea typeface="Asar" pitchFamily="34" charset="-122"/>
                <a:cs typeface="Asar" pitchFamily="34" charset="-120"/>
              </a:rPr>
              <a:t>Rocket </a:t>
            </a:r>
            <a:r>
              <a:rPr lang="en-US" sz="1600" dirty="0">
                <a:solidFill>
                  <a:srgbClr val="E2E6E9"/>
                </a:solidFill>
                <a:latin typeface="Asar" pitchFamily="34" charset="0"/>
                <a:ea typeface="Asar" pitchFamily="34" charset="-122"/>
                <a:cs typeface="Asar" pitchFamily="34" charset="-120"/>
              </a:rPr>
              <a:t>Wellness Inc. </a:t>
            </a:r>
            <a:r>
              <a:rPr lang="en-US" sz="1600" dirty="0" smtClean="0">
                <a:solidFill>
                  <a:srgbClr val="E2E6E9"/>
                </a:solidFill>
                <a:latin typeface="Asar" pitchFamily="34" charset="0"/>
                <a:ea typeface="Asar" pitchFamily="34" charset="-122"/>
                <a:cs typeface="Asar" pitchFamily="34" charset="-120"/>
              </a:rPr>
              <a:t>We also have warrants in </a:t>
            </a:r>
            <a:r>
              <a:rPr lang="en-US" sz="1600" dirty="0" err="1" smtClean="0">
                <a:solidFill>
                  <a:srgbClr val="E2E6E9"/>
                </a:solidFill>
                <a:latin typeface="Asar" pitchFamily="34" charset="0"/>
                <a:ea typeface="Asar" pitchFamily="34" charset="-122"/>
                <a:cs typeface="Asar" pitchFamily="34" charset="-120"/>
              </a:rPr>
              <a:t>Metafoodx</a:t>
            </a:r>
            <a:r>
              <a:rPr lang="en-US" sz="1600" dirty="0" smtClean="0">
                <a:solidFill>
                  <a:srgbClr val="E2E6E9"/>
                </a:solidFill>
                <a:latin typeface="Asar" pitchFamily="34" charset="0"/>
                <a:ea typeface="Asar" pitchFamily="34" charset="-122"/>
                <a:cs typeface="Asar" pitchFamily="34" charset="-120"/>
              </a:rPr>
              <a:t>, Invert </a:t>
            </a:r>
            <a:r>
              <a:rPr lang="en-US" sz="1600" dirty="0" err="1" smtClean="0">
                <a:solidFill>
                  <a:srgbClr val="E2E6E9"/>
                </a:solidFill>
                <a:latin typeface="Asar" pitchFamily="34" charset="0"/>
                <a:ea typeface="Asar" pitchFamily="34" charset="-122"/>
                <a:cs typeface="Asar" pitchFamily="34" charset="-120"/>
              </a:rPr>
              <a:t>Inc</a:t>
            </a:r>
            <a:r>
              <a:rPr lang="en-US" sz="1600" dirty="0" smtClean="0">
                <a:solidFill>
                  <a:srgbClr val="E2E6E9"/>
                </a:solidFill>
                <a:latin typeface="Asar" pitchFamily="34" charset="0"/>
                <a:ea typeface="Asar" pitchFamily="34" charset="-122"/>
                <a:cs typeface="Asar" pitchFamily="34" charset="-120"/>
              </a:rPr>
              <a:t> and </a:t>
            </a:r>
            <a:r>
              <a:rPr lang="en-US" sz="1600" dirty="0" err="1" smtClean="0">
                <a:solidFill>
                  <a:srgbClr val="E2E6E9"/>
                </a:solidFill>
                <a:latin typeface="Asar" pitchFamily="34" charset="0"/>
                <a:ea typeface="Asar" pitchFamily="34" charset="-122"/>
                <a:cs typeface="Asar" pitchFamily="34" charset="-120"/>
              </a:rPr>
              <a:t>Egal</a:t>
            </a:r>
            <a:r>
              <a:rPr lang="en-US" sz="1600" dirty="0" smtClean="0">
                <a:solidFill>
                  <a:srgbClr val="E2E6E9"/>
                </a:solidFill>
                <a:latin typeface="Asar" pitchFamily="34" charset="0"/>
                <a:ea typeface="Asar" pitchFamily="34" charset="-122"/>
                <a:cs typeface="Asar" pitchFamily="34" charset="-120"/>
              </a:rPr>
              <a:t> Pads Inc.</a:t>
            </a:r>
            <a:endParaRPr lang="en-US" sz="1600" dirty="0"/>
          </a:p>
        </p:txBody>
      </p:sp>
      <p:pic>
        <p:nvPicPr>
          <p:cNvPr id="5" name="Image 1" descr="preencoded.png"/>
          <p:cNvPicPr>
            <a:picLocks noChangeAspect="1"/>
          </p:cNvPicPr>
          <p:nvPr/>
        </p:nvPicPr>
        <p:blipFill>
          <a:blip r:embed="rId4"/>
          <a:stretch>
            <a:fillRect/>
          </a:stretch>
        </p:blipFill>
        <p:spPr>
          <a:xfrm>
            <a:off x="719376" y="2568059"/>
            <a:ext cx="1027628" cy="1644253"/>
          </a:xfrm>
          <a:prstGeom prst="rect">
            <a:avLst/>
          </a:prstGeom>
        </p:spPr>
      </p:pic>
      <p:sp>
        <p:nvSpPr>
          <p:cNvPr id="6" name="Text 2"/>
          <p:cNvSpPr/>
          <p:nvPr/>
        </p:nvSpPr>
        <p:spPr>
          <a:xfrm>
            <a:off x="2055257" y="2773561"/>
            <a:ext cx="2569250" cy="321112"/>
          </a:xfrm>
          <a:prstGeom prst="rect">
            <a:avLst/>
          </a:prstGeom>
          <a:noFill/>
          <a:ln/>
        </p:spPr>
        <p:txBody>
          <a:bodyPr wrap="none" lIns="0" tIns="0" rIns="0" bIns="0" rtlCol="0" anchor="t"/>
          <a:lstStyle/>
          <a:p>
            <a:pPr marL="0" indent="0" algn="l">
              <a:lnSpc>
                <a:spcPts val="2500"/>
              </a:lnSpc>
              <a:buNone/>
            </a:pPr>
            <a:r>
              <a:rPr lang="en-US" sz="2000" dirty="0">
                <a:solidFill>
                  <a:srgbClr val="E2E6E9"/>
                </a:solidFill>
                <a:latin typeface="Asar" pitchFamily="34" charset="0"/>
                <a:ea typeface="Asar" pitchFamily="34" charset="-122"/>
                <a:cs typeface="Asar" pitchFamily="34" charset="-120"/>
              </a:rPr>
              <a:t>Identify Growth</a:t>
            </a:r>
            <a:endParaRPr lang="en-US" sz="2000" dirty="0"/>
          </a:p>
        </p:txBody>
      </p:sp>
      <p:sp>
        <p:nvSpPr>
          <p:cNvPr id="7" name="Text 3"/>
          <p:cNvSpPr/>
          <p:nvPr/>
        </p:nvSpPr>
        <p:spPr>
          <a:xfrm>
            <a:off x="2055257" y="3217902"/>
            <a:ext cx="6369368" cy="657463"/>
          </a:xfrm>
          <a:prstGeom prst="rect">
            <a:avLst/>
          </a:prstGeom>
          <a:noFill/>
          <a:ln/>
        </p:spPr>
        <p:txBody>
          <a:bodyPr wrap="square" lIns="0" tIns="0" rIns="0" bIns="0" rtlCol="0" anchor="t"/>
          <a:lstStyle/>
          <a:p>
            <a:pPr marL="0" indent="0" algn="l">
              <a:lnSpc>
                <a:spcPts val="2550"/>
              </a:lnSpc>
              <a:buNone/>
            </a:pPr>
            <a:r>
              <a:rPr lang="en-US" sz="1600" dirty="0">
                <a:solidFill>
                  <a:srgbClr val="E2E6E9"/>
                </a:solidFill>
                <a:latin typeface="Asar" pitchFamily="34" charset="0"/>
                <a:ea typeface="Asar" pitchFamily="34" charset="-122"/>
                <a:cs typeface="Asar" pitchFamily="34" charset="-120"/>
              </a:rPr>
              <a:t>We closely monitor each company's progress in developing and scaling their healthcare solutions.</a:t>
            </a:r>
            <a:endParaRPr lang="en-US" sz="1600" dirty="0"/>
          </a:p>
        </p:txBody>
      </p:sp>
      <p:pic>
        <p:nvPicPr>
          <p:cNvPr id="8" name="Image 2" descr="preencoded.png"/>
          <p:cNvPicPr>
            <a:picLocks noChangeAspect="1"/>
          </p:cNvPicPr>
          <p:nvPr/>
        </p:nvPicPr>
        <p:blipFill>
          <a:blip r:embed="rId5"/>
          <a:stretch>
            <a:fillRect/>
          </a:stretch>
        </p:blipFill>
        <p:spPr>
          <a:xfrm>
            <a:off x="719376" y="4212312"/>
            <a:ext cx="1027628" cy="1644253"/>
          </a:xfrm>
          <a:prstGeom prst="rect">
            <a:avLst/>
          </a:prstGeom>
        </p:spPr>
      </p:pic>
      <p:sp>
        <p:nvSpPr>
          <p:cNvPr id="9" name="Text 4"/>
          <p:cNvSpPr/>
          <p:nvPr/>
        </p:nvSpPr>
        <p:spPr>
          <a:xfrm>
            <a:off x="2055257" y="4417814"/>
            <a:ext cx="2569250" cy="321112"/>
          </a:xfrm>
          <a:prstGeom prst="rect">
            <a:avLst/>
          </a:prstGeom>
          <a:noFill/>
          <a:ln/>
        </p:spPr>
        <p:txBody>
          <a:bodyPr wrap="none" lIns="0" tIns="0" rIns="0" bIns="0" rtlCol="0" anchor="t"/>
          <a:lstStyle/>
          <a:p>
            <a:pPr marL="0" indent="0" algn="l">
              <a:lnSpc>
                <a:spcPts val="2500"/>
              </a:lnSpc>
              <a:buNone/>
            </a:pPr>
            <a:r>
              <a:rPr lang="en-US" sz="2000" dirty="0">
                <a:solidFill>
                  <a:srgbClr val="E2E6E9"/>
                </a:solidFill>
                <a:latin typeface="Asar" pitchFamily="34" charset="0"/>
                <a:ea typeface="Asar" pitchFamily="34" charset="-122"/>
                <a:cs typeface="Asar" pitchFamily="34" charset="-120"/>
              </a:rPr>
              <a:t>Strategic Timing</a:t>
            </a:r>
            <a:endParaRPr lang="en-US" sz="2000" dirty="0"/>
          </a:p>
        </p:txBody>
      </p:sp>
      <p:sp>
        <p:nvSpPr>
          <p:cNvPr id="10" name="Text 5"/>
          <p:cNvSpPr/>
          <p:nvPr/>
        </p:nvSpPr>
        <p:spPr>
          <a:xfrm>
            <a:off x="2055257" y="4862155"/>
            <a:ext cx="6369368" cy="657463"/>
          </a:xfrm>
          <a:prstGeom prst="rect">
            <a:avLst/>
          </a:prstGeom>
          <a:noFill/>
          <a:ln/>
        </p:spPr>
        <p:txBody>
          <a:bodyPr wrap="square" lIns="0" tIns="0" rIns="0" bIns="0" rtlCol="0" anchor="t"/>
          <a:lstStyle/>
          <a:p>
            <a:pPr marL="0" indent="0" algn="l">
              <a:lnSpc>
                <a:spcPts val="2550"/>
              </a:lnSpc>
              <a:buNone/>
            </a:pPr>
            <a:r>
              <a:rPr lang="en-US" sz="1600" dirty="0">
                <a:solidFill>
                  <a:srgbClr val="E2E6E9"/>
                </a:solidFill>
                <a:latin typeface="Asar" pitchFamily="34" charset="0"/>
                <a:ea typeface="Asar" pitchFamily="34" charset="-122"/>
                <a:cs typeface="Asar" pitchFamily="34" charset="-120"/>
              </a:rPr>
              <a:t>We'll exercise warrants at optimal points, such as major partnerships or market expansions.</a:t>
            </a:r>
            <a:endParaRPr lang="en-US" sz="1600" dirty="0"/>
          </a:p>
        </p:txBody>
      </p:sp>
      <p:pic>
        <p:nvPicPr>
          <p:cNvPr id="11" name="Image 3" descr="preencoded.png"/>
          <p:cNvPicPr>
            <a:picLocks noChangeAspect="1"/>
          </p:cNvPicPr>
          <p:nvPr/>
        </p:nvPicPr>
        <p:blipFill>
          <a:blip r:embed="rId6"/>
          <a:stretch>
            <a:fillRect/>
          </a:stretch>
        </p:blipFill>
        <p:spPr>
          <a:xfrm>
            <a:off x="719376" y="5856565"/>
            <a:ext cx="1027628" cy="1644253"/>
          </a:xfrm>
          <a:prstGeom prst="rect">
            <a:avLst/>
          </a:prstGeom>
        </p:spPr>
      </p:pic>
      <p:sp>
        <p:nvSpPr>
          <p:cNvPr id="12" name="Text 6"/>
          <p:cNvSpPr/>
          <p:nvPr/>
        </p:nvSpPr>
        <p:spPr>
          <a:xfrm>
            <a:off x="2055257" y="6062067"/>
            <a:ext cx="2569250" cy="321112"/>
          </a:xfrm>
          <a:prstGeom prst="rect">
            <a:avLst/>
          </a:prstGeom>
          <a:noFill/>
          <a:ln/>
        </p:spPr>
        <p:txBody>
          <a:bodyPr wrap="none" lIns="0" tIns="0" rIns="0" bIns="0" rtlCol="0" anchor="t"/>
          <a:lstStyle/>
          <a:p>
            <a:pPr marL="0" indent="0" algn="l">
              <a:lnSpc>
                <a:spcPts val="2500"/>
              </a:lnSpc>
              <a:buNone/>
            </a:pPr>
            <a:r>
              <a:rPr lang="en-US" sz="2000" dirty="0">
                <a:solidFill>
                  <a:srgbClr val="E2E6E9"/>
                </a:solidFill>
                <a:latin typeface="Asar" pitchFamily="34" charset="0"/>
                <a:ea typeface="Asar" pitchFamily="34" charset="-122"/>
                <a:cs typeface="Asar" pitchFamily="34" charset="-120"/>
              </a:rPr>
              <a:t>Support Scaling</a:t>
            </a:r>
            <a:endParaRPr lang="en-US" sz="2000" dirty="0"/>
          </a:p>
        </p:txBody>
      </p:sp>
      <p:sp>
        <p:nvSpPr>
          <p:cNvPr id="13" name="Text 7"/>
          <p:cNvSpPr/>
          <p:nvPr/>
        </p:nvSpPr>
        <p:spPr>
          <a:xfrm>
            <a:off x="2055257" y="6506408"/>
            <a:ext cx="6369368" cy="657463"/>
          </a:xfrm>
          <a:prstGeom prst="rect">
            <a:avLst/>
          </a:prstGeom>
          <a:noFill/>
          <a:ln/>
        </p:spPr>
        <p:txBody>
          <a:bodyPr wrap="square" lIns="0" tIns="0" rIns="0" bIns="0" rtlCol="0" anchor="t"/>
          <a:lstStyle/>
          <a:p>
            <a:pPr marL="0" indent="0" algn="l">
              <a:lnSpc>
                <a:spcPts val="2550"/>
              </a:lnSpc>
              <a:buNone/>
            </a:pPr>
            <a:r>
              <a:rPr lang="en-US" sz="1600" dirty="0">
                <a:solidFill>
                  <a:srgbClr val="E2E6E9"/>
                </a:solidFill>
                <a:latin typeface="Asar" pitchFamily="34" charset="0"/>
                <a:ea typeface="Asar" pitchFamily="34" charset="-122"/>
                <a:cs typeface="Asar" pitchFamily="34" charset="-120"/>
              </a:rPr>
              <a:t>Post-exercise, we'll provide resources and expertise to accelerate growth and market penetration.</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46773" y="671632"/>
            <a:ext cx="6460927" cy="756166"/>
          </a:xfrm>
          <a:prstGeom prst="rect">
            <a:avLst/>
          </a:prstGeom>
          <a:noFill/>
          <a:ln/>
        </p:spPr>
        <p:txBody>
          <a:bodyPr wrap="none" lIns="0" tIns="0" rIns="0" bIns="0" rtlCol="0" anchor="t"/>
          <a:lstStyle/>
          <a:p>
            <a:pPr marL="0" indent="0">
              <a:lnSpc>
                <a:spcPts val="5950"/>
              </a:lnSpc>
              <a:buNone/>
            </a:pPr>
            <a:r>
              <a:rPr lang="en-US" sz="4750" dirty="0">
                <a:solidFill>
                  <a:srgbClr val="F5F0F0"/>
                </a:solidFill>
                <a:latin typeface="Asar" pitchFamily="34" charset="0"/>
                <a:ea typeface="Asar" pitchFamily="34" charset="-122"/>
                <a:cs typeface="Asar" pitchFamily="34" charset="-120"/>
              </a:rPr>
              <a:t>Diverse Tech </a:t>
            </a:r>
            <a:r>
              <a:rPr lang="en-US" sz="4750" dirty="0" smtClean="0">
                <a:solidFill>
                  <a:srgbClr val="F5F0F0"/>
                </a:solidFill>
                <a:latin typeface="Asar" pitchFamily="34" charset="0"/>
                <a:ea typeface="Asar" pitchFamily="34" charset="-122"/>
                <a:cs typeface="Asar" pitchFamily="34" charset="-120"/>
              </a:rPr>
              <a:t>Innovations</a:t>
            </a:r>
            <a:endParaRPr lang="en-US" sz="4750" dirty="0"/>
          </a:p>
        </p:txBody>
      </p:sp>
      <p:sp>
        <p:nvSpPr>
          <p:cNvPr id="4" name="Text 1"/>
          <p:cNvSpPr/>
          <p:nvPr/>
        </p:nvSpPr>
        <p:spPr>
          <a:xfrm>
            <a:off x="846773" y="1790700"/>
            <a:ext cx="7450455" cy="1161217"/>
          </a:xfrm>
          <a:prstGeom prst="rect">
            <a:avLst/>
          </a:prstGeom>
          <a:noFill/>
          <a:ln/>
        </p:spPr>
        <p:txBody>
          <a:bodyPr wrap="square" lIns="0" tIns="0" rIns="0" bIns="0" rtlCol="0" anchor="t"/>
          <a:lstStyle/>
          <a:p>
            <a:pPr marL="0" indent="0">
              <a:lnSpc>
                <a:spcPts val="3000"/>
              </a:lnSpc>
              <a:buNone/>
            </a:pPr>
            <a:r>
              <a:rPr lang="en-US" sz="1900" dirty="0">
                <a:solidFill>
                  <a:srgbClr val="E2E6E9"/>
                </a:solidFill>
                <a:latin typeface="Asar" pitchFamily="34" charset="0"/>
                <a:ea typeface="Asar" pitchFamily="34" charset="-122"/>
                <a:cs typeface="Asar" pitchFamily="34" charset="-120"/>
              </a:rPr>
              <a:t>Our </a:t>
            </a:r>
            <a:r>
              <a:rPr lang="en-US" sz="1900" dirty="0" smtClean="0">
                <a:solidFill>
                  <a:srgbClr val="E2E6E9"/>
                </a:solidFill>
                <a:latin typeface="Asar" pitchFamily="34" charset="0"/>
                <a:ea typeface="Asar" pitchFamily="34" charset="-122"/>
                <a:cs typeface="Asar" pitchFamily="34" charset="-120"/>
              </a:rPr>
              <a:t>portfolio </a:t>
            </a:r>
            <a:r>
              <a:rPr lang="en-US" sz="1900" dirty="0">
                <a:solidFill>
                  <a:srgbClr val="E2E6E9"/>
                </a:solidFill>
                <a:latin typeface="Asar" pitchFamily="34" charset="0"/>
                <a:ea typeface="Asar" pitchFamily="34" charset="-122"/>
                <a:cs typeface="Asar" pitchFamily="34" charset="-120"/>
              </a:rPr>
              <a:t>spans various tech sectors, </a:t>
            </a:r>
            <a:r>
              <a:rPr lang="en-US" sz="1900" dirty="0" smtClean="0">
                <a:solidFill>
                  <a:srgbClr val="E2E6E9"/>
                </a:solidFill>
                <a:latin typeface="Asar" pitchFamily="34" charset="0"/>
                <a:ea typeface="Asar" pitchFamily="34" charset="-122"/>
                <a:cs typeface="Asar" pitchFamily="34" charset="-120"/>
              </a:rPr>
              <a:t>including AI: “</a:t>
            </a:r>
            <a:r>
              <a:rPr lang="en-US" sz="1900" dirty="0" err="1" smtClean="0">
                <a:solidFill>
                  <a:srgbClr val="E2E6E9"/>
                </a:solidFill>
                <a:latin typeface="Asar" pitchFamily="34" charset="0"/>
                <a:ea typeface="Asar" pitchFamily="34" charset="-122"/>
                <a:cs typeface="Asar" pitchFamily="34" charset="-120"/>
              </a:rPr>
              <a:t>DecisionFacts</a:t>
            </a:r>
            <a:r>
              <a:rPr lang="en-US" sz="1900" dirty="0" smtClean="0">
                <a:solidFill>
                  <a:srgbClr val="E2E6E9"/>
                </a:solidFill>
                <a:latin typeface="Asar" pitchFamily="34" charset="0"/>
                <a:ea typeface="Asar" pitchFamily="34" charset="-122"/>
                <a:cs typeface="Asar" pitchFamily="34" charset="-120"/>
              </a:rPr>
              <a:t>” and “Taranis SA.” Cybersecurity: “</a:t>
            </a:r>
            <a:r>
              <a:rPr lang="en-US" sz="1900" dirty="0" err="1" smtClean="0">
                <a:solidFill>
                  <a:srgbClr val="E2E6E9"/>
                </a:solidFill>
                <a:latin typeface="Asar" pitchFamily="34" charset="0"/>
                <a:ea typeface="Asar" pitchFamily="34" charset="-122"/>
                <a:cs typeface="Asar" pitchFamily="34" charset="-120"/>
              </a:rPr>
              <a:t>Atmosec</a:t>
            </a:r>
            <a:r>
              <a:rPr lang="en-US" sz="1900" dirty="0" smtClean="0">
                <a:solidFill>
                  <a:srgbClr val="E2E6E9"/>
                </a:solidFill>
                <a:latin typeface="Asar" pitchFamily="34" charset="0"/>
                <a:ea typeface="Asar" pitchFamily="34" charset="-122"/>
                <a:cs typeface="Asar" pitchFamily="34" charset="-120"/>
              </a:rPr>
              <a:t>” and “Circadian Risk.”)Supply </a:t>
            </a:r>
            <a:r>
              <a:rPr lang="en-US" sz="1900" dirty="0">
                <a:solidFill>
                  <a:srgbClr val="E2E6E9"/>
                </a:solidFill>
                <a:latin typeface="Asar" pitchFamily="34" charset="0"/>
                <a:ea typeface="Asar" pitchFamily="34" charset="-122"/>
                <a:cs typeface="Asar" pitchFamily="34" charset="-120"/>
              </a:rPr>
              <a:t>chain </a:t>
            </a:r>
            <a:r>
              <a:rPr lang="en-US" sz="1900" dirty="0" smtClean="0">
                <a:solidFill>
                  <a:srgbClr val="E2E6E9"/>
                </a:solidFill>
                <a:latin typeface="Asar" pitchFamily="34" charset="0"/>
                <a:ea typeface="Asar" pitchFamily="34" charset="-122"/>
                <a:cs typeface="Asar" pitchFamily="34" charset="-120"/>
              </a:rPr>
              <a:t>tech: “</a:t>
            </a:r>
            <a:r>
              <a:rPr lang="en-US" sz="1900" dirty="0" err="1" smtClean="0">
                <a:solidFill>
                  <a:srgbClr val="E2E6E9"/>
                </a:solidFill>
                <a:latin typeface="Asar" pitchFamily="34" charset="0"/>
                <a:ea typeface="Asar" pitchFamily="34" charset="-122"/>
                <a:cs typeface="Asar" pitchFamily="34" charset="-120"/>
              </a:rPr>
              <a:t>Gomove</a:t>
            </a:r>
            <a:r>
              <a:rPr lang="en-US" sz="1900" dirty="0" smtClean="0">
                <a:solidFill>
                  <a:srgbClr val="E2E6E9"/>
                </a:solidFill>
                <a:latin typeface="Asar" pitchFamily="34" charset="0"/>
                <a:ea typeface="Asar" pitchFamily="34" charset="-122"/>
                <a:cs typeface="Asar" pitchFamily="34" charset="-120"/>
              </a:rPr>
              <a:t>” and “Tachyon.”</a:t>
            </a:r>
            <a:endParaRPr lang="en-US" sz="1900" dirty="0"/>
          </a:p>
        </p:txBody>
      </p:sp>
      <p:sp>
        <p:nvSpPr>
          <p:cNvPr id="5" name="Shape 2"/>
          <p:cNvSpPr/>
          <p:nvPr/>
        </p:nvSpPr>
        <p:spPr>
          <a:xfrm>
            <a:off x="846773" y="3224093"/>
            <a:ext cx="7450455" cy="4333875"/>
          </a:xfrm>
          <a:prstGeom prst="roundRect">
            <a:avLst>
              <a:gd name="adj" fmla="val 2345"/>
            </a:avLst>
          </a:prstGeom>
          <a:noFill/>
          <a:ln w="7620">
            <a:solidFill>
              <a:srgbClr val="FFFFFF">
                <a:alpha val="24000"/>
              </a:srgbClr>
            </a:solidFill>
            <a:prstDash val="solid"/>
          </a:ln>
        </p:spPr>
      </p:sp>
      <p:sp>
        <p:nvSpPr>
          <p:cNvPr id="6" name="Shape 3"/>
          <p:cNvSpPr/>
          <p:nvPr/>
        </p:nvSpPr>
        <p:spPr>
          <a:xfrm>
            <a:off x="854393" y="3231713"/>
            <a:ext cx="7434382" cy="692587"/>
          </a:xfrm>
          <a:prstGeom prst="rect">
            <a:avLst/>
          </a:prstGeom>
          <a:solidFill>
            <a:srgbClr val="FFFFFF">
              <a:alpha val="4000"/>
            </a:srgbClr>
          </a:solidFill>
          <a:ln/>
        </p:spPr>
      </p:sp>
      <p:sp>
        <p:nvSpPr>
          <p:cNvPr id="7" name="Text 4"/>
          <p:cNvSpPr/>
          <p:nvPr/>
        </p:nvSpPr>
        <p:spPr>
          <a:xfrm>
            <a:off x="1097280" y="3384471"/>
            <a:ext cx="1990130" cy="387072"/>
          </a:xfrm>
          <a:prstGeom prst="rect">
            <a:avLst/>
          </a:prstGeom>
          <a:noFill/>
          <a:ln/>
        </p:spPr>
        <p:txBody>
          <a:bodyPr wrap="none" lIns="0" tIns="0" rIns="0" bIns="0" rtlCol="0" anchor="t"/>
          <a:lstStyle/>
          <a:p>
            <a:pPr marL="0" indent="0">
              <a:lnSpc>
                <a:spcPts val="3000"/>
              </a:lnSpc>
              <a:buNone/>
            </a:pPr>
            <a:r>
              <a:rPr lang="en-US" sz="1900" dirty="0">
                <a:solidFill>
                  <a:srgbClr val="E2E6E9"/>
                </a:solidFill>
                <a:latin typeface="Asar" pitchFamily="34" charset="0"/>
                <a:ea typeface="Asar" pitchFamily="34" charset="-122"/>
                <a:cs typeface="Asar" pitchFamily="34" charset="-120"/>
              </a:rPr>
              <a:t>Sector</a:t>
            </a:r>
            <a:endParaRPr lang="en-US" sz="1900" dirty="0"/>
          </a:p>
        </p:txBody>
      </p:sp>
      <p:sp>
        <p:nvSpPr>
          <p:cNvPr id="8" name="Text 5"/>
          <p:cNvSpPr/>
          <p:nvPr/>
        </p:nvSpPr>
        <p:spPr>
          <a:xfrm>
            <a:off x="3578900" y="3384471"/>
            <a:ext cx="1986320" cy="387072"/>
          </a:xfrm>
          <a:prstGeom prst="rect">
            <a:avLst/>
          </a:prstGeom>
          <a:noFill/>
          <a:ln/>
        </p:spPr>
        <p:txBody>
          <a:bodyPr wrap="none" lIns="0" tIns="0" rIns="0" bIns="0" rtlCol="0" anchor="t"/>
          <a:lstStyle/>
          <a:p>
            <a:pPr marL="0" indent="0">
              <a:lnSpc>
                <a:spcPts val="3000"/>
              </a:lnSpc>
              <a:buNone/>
            </a:pPr>
            <a:r>
              <a:rPr lang="en-US" sz="1900" dirty="0">
                <a:solidFill>
                  <a:srgbClr val="E2E6E9"/>
                </a:solidFill>
                <a:latin typeface="Asar" pitchFamily="34" charset="0"/>
                <a:ea typeface="Asar" pitchFamily="34" charset="-122"/>
                <a:cs typeface="Asar" pitchFamily="34" charset="-120"/>
              </a:rPr>
              <a:t>Company</a:t>
            </a:r>
            <a:endParaRPr lang="en-US" sz="1900" dirty="0"/>
          </a:p>
        </p:txBody>
      </p:sp>
      <p:sp>
        <p:nvSpPr>
          <p:cNvPr id="9" name="Text 6"/>
          <p:cNvSpPr/>
          <p:nvPr/>
        </p:nvSpPr>
        <p:spPr>
          <a:xfrm>
            <a:off x="6056709" y="3384471"/>
            <a:ext cx="1990130" cy="387072"/>
          </a:xfrm>
          <a:prstGeom prst="rect">
            <a:avLst/>
          </a:prstGeom>
          <a:noFill/>
          <a:ln/>
        </p:spPr>
        <p:txBody>
          <a:bodyPr wrap="none" lIns="0" tIns="0" rIns="0" bIns="0" rtlCol="0" anchor="t"/>
          <a:lstStyle/>
          <a:p>
            <a:pPr marL="0" indent="0">
              <a:lnSpc>
                <a:spcPts val="3000"/>
              </a:lnSpc>
              <a:buNone/>
            </a:pPr>
            <a:r>
              <a:rPr lang="en-US" sz="1900" dirty="0">
                <a:solidFill>
                  <a:srgbClr val="E2E6E9"/>
                </a:solidFill>
                <a:latin typeface="Asar" pitchFamily="34" charset="0"/>
                <a:ea typeface="Asar" pitchFamily="34" charset="-122"/>
                <a:cs typeface="Asar" pitchFamily="34" charset="-120"/>
              </a:rPr>
              <a:t>Warrant Strategy</a:t>
            </a:r>
            <a:endParaRPr lang="en-US" sz="1900" dirty="0"/>
          </a:p>
        </p:txBody>
      </p:sp>
      <p:sp>
        <p:nvSpPr>
          <p:cNvPr id="10" name="Shape 7"/>
          <p:cNvSpPr/>
          <p:nvPr/>
        </p:nvSpPr>
        <p:spPr>
          <a:xfrm>
            <a:off x="854393" y="3924300"/>
            <a:ext cx="7434382" cy="1079659"/>
          </a:xfrm>
          <a:prstGeom prst="rect">
            <a:avLst/>
          </a:prstGeom>
          <a:solidFill>
            <a:srgbClr val="000000">
              <a:alpha val="4000"/>
            </a:srgbClr>
          </a:solidFill>
          <a:ln/>
        </p:spPr>
      </p:sp>
      <p:sp>
        <p:nvSpPr>
          <p:cNvPr id="11" name="Text 8"/>
          <p:cNvSpPr/>
          <p:nvPr/>
        </p:nvSpPr>
        <p:spPr>
          <a:xfrm>
            <a:off x="1097280" y="4077057"/>
            <a:ext cx="1990130" cy="387072"/>
          </a:xfrm>
          <a:prstGeom prst="rect">
            <a:avLst/>
          </a:prstGeom>
          <a:noFill/>
          <a:ln/>
        </p:spPr>
        <p:txBody>
          <a:bodyPr wrap="none" lIns="0" tIns="0" rIns="0" bIns="0" rtlCol="0" anchor="t"/>
          <a:lstStyle/>
          <a:p>
            <a:pPr marL="0" indent="0">
              <a:lnSpc>
                <a:spcPts val="3000"/>
              </a:lnSpc>
              <a:buNone/>
            </a:pPr>
            <a:r>
              <a:rPr lang="en-US" sz="1900" dirty="0">
                <a:solidFill>
                  <a:srgbClr val="E2E6E9"/>
                </a:solidFill>
                <a:latin typeface="Asar" pitchFamily="34" charset="0"/>
                <a:ea typeface="Asar" pitchFamily="34" charset="-122"/>
                <a:cs typeface="Asar" pitchFamily="34" charset="-120"/>
              </a:rPr>
              <a:t>AI</a:t>
            </a:r>
            <a:endParaRPr lang="en-US" sz="1900" dirty="0"/>
          </a:p>
        </p:txBody>
      </p:sp>
      <p:sp>
        <p:nvSpPr>
          <p:cNvPr id="12" name="Text 9"/>
          <p:cNvSpPr/>
          <p:nvPr/>
        </p:nvSpPr>
        <p:spPr>
          <a:xfrm>
            <a:off x="3578900" y="4077057"/>
            <a:ext cx="1986320" cy="387072"/>
          </a:xfrm>
          <a:prstGeom prst="rect">
            <a:avLst/>
          </a:prstGeom>
          <a:noFill/>
          <a:ln/>
        </p:spPr>
        <p:txBody>
          <a:bodyPr wrap="square" lIns="0" tIns="0" rIns="0" bIns="0" rtlCol="0" anchor="t"/>
          <a:lstStyle/>
          <a:p>
            <a:pPr marL="0" indent="0">
              <a:lnSpc>
                <a:spcPts val="3000"/>
              </a:lnSpc>
              <a:buNone/>
            </a:pPr>
            <a:r>
              <a:rPr lang="en-US" sz="1900" dirty="0" smtClean="0">
                <a:solidFill>
                  <a:srgbClr val="E2E6E9"/>
                </a:solidFill>
                <a:latin typeface="Asar" pitchFamily="34" charset="0"/>
                <a:ea typeface="Asar" pitchFamily="34" charset="-122"/>
                <a:cs typeface="Asar" pitchFamily="34" charset="-120"/>
              </a:rPr>
              <a:t>Taranis SA </a:t>
            </a:r>
            <a:r>
              <a:rPr lang="en-US" sz="1900" dirty="0" err="1" smtClean="0">
                <a:solidFill>
                  <a:srgbClr val="E2E6E9"/>
                </a:solidFill>
                <a:latin typeface="Asar" pitchFamily="34" charset="0"/>
                <a:ea typeface="Asar" pitchFamily="34" charset="-122"/>
                <a:cs typeface="Asar" pitchFamily="34" charset="-120"/>
              </a:rPr>
              <a:t>DecisionFacts</a:t>
            </a:r>
            <a:endParaRPr lang="en-US" sz="1900" dirty="0"/>
          </a:p>
        </p:txBody>
      </p:sp>
      <p:sp>
        <p:nvSpPr>
          <p:cNvPr id="13" name="Text 10"/>
          <p:cNvSpPr/>
          <p:nvPr/>
        </p:nvSpPr>
        <p:spPr>
          <a:xfrm>
            <a:off x="6056709" y="4077057"/>
            <a:ext cx="1990130" cy="774144"/>
          </a:xfrm>
          <a:prstGeom prst="rect">
            <a:avLst/>
          </a:prstGeom>
          <a:noFill/>
          <a:ln/>
        </p:spPr>
        <p:txBody>
          <a:bodyPr wrap="square" lIns="0" tIns="0" rIns="0" bIns="0" rtlCol="0" anchor="t"/>
          <a:lstStyle/>
          <a:p>
            <a:pPr marL="0" indent="0">
              <a:lnSpc>
                <a:spcPts val="3000"/>
              </a:lnSpc>
              <a:buNone/>
            </a:pPr>
            <a:r>
              <a:rPr lang="en-US" sz="1900" dirty="0">
                <a:solidFill>
                  <a:srgbClr val="E2E6E9"/>
                </a:solidFill>
                <a:latin typeface="Asar" pitchFamily="34" charset="0"/>
                <a:ea typeface="Asar" pitchFamily="34" charset="-122"/>
                <a:cs typeface="Asar" pitchFamily="34" charset="-120"/>
              </a:rPr>
              <a:t>Exercise as AI adoption increases</a:t>
            </a:r>
            <a:endParaRPr lang="en-US" sz="1900" dirty="0"/>
          </a:p>
        </p:txBody>
      </p:sp>
      <p:sp>
        <p:nvSpPr>
          <p:cNvPr id="14" name="Shape 11"/>
          <p:cNvSpPr/>
          <p:nvPr/>
        </p:nvSpPr>
        <p:spPr>
          <a:xfrm>
            <a:off x="854393" y="5003959"/>
            <a:ext cx="7434382" cy="1466731"/>
          </a:xfrm>
          <a:prstGeom prst="rect">
            <a:avLst/>
          </a:prstGeom>
          <a:solidFill>
            <a:srgbClr val="FFFFFF">
              <a:alpha val="4000"/>
            </a:srgbClr>
          </a:solidFill>
          <a:ln/>
        </p:spPr>
      </p:sp>
      <p:sp>
        <p:nvSpPr>
          <p:cNvPr id="15" name="Text 12"/>
          <p:cNvSpPr/>
          <p:nvPr/>
        </p:nvSpPr>
        <p:spPr>
          <a:xfrm>
            <a:off x="1097280" y="5156716"/>
            <a:ext cx="1990130" cy="387072"/>
          </a:xfrm>
          <a:prstGeom prst="rect">
            <a:avLst/>
          </a:prstGeom>
          <a:noFill/>
          <a:ln/>
        </p:spPr>
        <p:txBody>
          <a:bodyPr wrap="none" lIns="0" tIns="0" rIns="0" bIns="0" rtlCol="0" anchor="t"/>
          <a:lstStyle/>
          <a:p>
            <a:pPr marL="0" indent="0">
              <a:lnSpc>
                <a:spcPts val="3000"/>
              </a:lnSpc>
              <a:buNone/>
            </a:pPr>
            <a:r>
              <a:rPr lang="en-US" sz="1900" dirty="0">
                <a:solidFill>
                  <a:srgbClr val="E2E6E9"/>
                </a:solidFill>
                <a:latin typeface="Asar" pitchFamily="34" charset="0"/>
                <a:ea typeface="Asar" pitchFamily="34" charset="-122"/>
                <a:cs typeface="Asar" pitchFamily="34" charset="-120"/>
              </a:rPr>
              <a:t>Cybersecurity</a:t>
            </a:r>
            <a:endParaRPr lang="en-US" sz="1900" dirty="0"/>
          </a:p>
        </p:txBody>
      </p:sp>
      <p:sp>
        <p:nvSpPr>
          <p:cNvPr id="16" name="Text 13"/>
          <p:cNvSpPr/>
          <p:nvPr/>
        </p:nvSpPr>
        <p:spPr>
          <a:xfrm>
            <a:off x="3578900" y="5156716"/>
            <a:ext cx="1986320" cy="387072"/>
          </a:xfrm>
          <a:prstGeom prst="rect">
            <a:avLst/>
          </a:prstGeom>
          <a:noFill/>
          <a:ln/>
        </p:spPr>
        <p:txBody>
          <a:bodyPr wrap="none" lIns="0" tIns="0" rIns="0" bIns="0" rtlCol="0" anchor="t"/>
          <a:lstStyle/>
          <a:p>
            <a:pPr marL="0" indent="0">
              <a:lnSpc>
                <a:spcPts val="3000"/>
              </a:lnSpc>
              <a:buNone/>
            </a:pPr>
            <a:r>
              <a:rPr lang="en-US" sz="1900" dirty="0" smtClean="0">
                <a:solidFill>
                  <a:srgbClr val="E2E6E9"/>
                </a:solidFill>
                <a:latin typeface="Asar" pitchFamily="34" charset="0"/>
                <a:ea typeface="Asar" pitchFamily="34" charset="-122"/>
                <a:cs typeface="Asar" pitchFamily="34" charset="-120"/>
              </a:rPr>
              <a:t>Circadian Risk</a:t>
            </a:r>
            <a:br>
              <a:rPr lang="en-US" sz="1900" dirty="0" smtClean="0">
                <a:solidFill>
                  <a:srgbClr val="E2E6E9"/>
                </a:solidFill>
                <a:latin typeface="Asar" pitchFamily="34" charset="0"/>
                <a:ea typeface="Asar" pitchFamily="34" charset="-122"/>
                <a:cs typeface="Asar" pitchFamily="34" charset="-120"/>
              </a:rPr>
            </a:br>
            <a:r>
              <a:rPr lang="en-US" sz="1900" dirty="0" err="1" smtClean="0">
                <a:solidFill>
                  <a:srgbClr val="E2E6E9"/>
                </a:solidFill>
                <a:latin typeface="Asar" pitchFamily="34" charset="0"/>
                <a:ea typeface="Asar" pitchFamily="34" charset="-122"/>
                <a:cs typeface="Asar" pitchFamily="34" charset="-120"/>
              </a:rPr>
              <a:t>Atmosec</a:t>
            </a:r>
            <a:endParaRPr lang="en-US" sz="1900" dirty="0"/>
          </a:p>
        </p:txBody>
      </p:sp>
      <p:sp>
        <p:nvSpPr>
          <p:cNvPr id="17" name="Text 14"/>
          <p:cNvSpPr/>
          <p:nvPr/>
        </p:nvSpPr>
        <p:spPr>
          <a:xfrm>
            <a:off x="6056709" y="5156716"/>
            <a:ext cx="1990130" cy="1161217"/>
          </a:xfrm>
          <a:prstGeom prst="rect">
            <a:avLst/>
          </a:prstGeom>
          <a:noFill/>
          <a:ln/>
        </p:spPr>
        <p:txBody>
          <a:bodyPr wrap="square" lIns="0" tIns="0" rIns="0" bIns="0" rtlCol="0" anchor="t"/>
          <a:lstStyle/>
          <a:p>
            <a:pPr marL="0" indent="0">
              <a:lnSpc>
                <a:spcPts val="3000"/>
              </a:lnSpc>
              <a:buNone/>
            </a:pPr>
            <a:r>
              <a:rPr lang="en-US" sz="1900" dirty="0">
                <a:solidFill>
                  <a:srgbClr val="E2E6E9"/>
                </a:solidFill>
                <a:latin typeface="Asar" pitchFamily="34" charset="0"/>
                <a:ea typeface="Asar" pitchFamily="34" charset="-122"/>
                <a:cs typeface="Asar" pitchFamily="34" charset="-120"/>
              </a:rPr>
              <a:t>Convert with enterprise client growth</a:t>
            </a:r>
            <a:endParaRPr lang="en-US" sz="1900" dirty="0"/>
          </a:p>
        </p:txBody>
      </p:sp>
      <p:sp>
        <p:nvSpPr>
          <p:cNvPr id="18" name="Shape 15"/>
          <p:cNvSpPr/>
          <p:nvPr/>
        </p:nvSpPr>
        <p:spPr>
          <a:xfrm>
            <a:off x="854393" y="6470690"/>
            <a:ext cx="7434382" cy="1079659"/>
          </a:xfrm>
          <a:prstGeom prst="rect">
            <a:avLst/>
          </a:prstGeom>
          <a:solidFill>
            <a:srgbClr val="000000">
              <a:alpha val="4000"/>
            </a:srgbClr>
          </a:solidFill>
          <a:ln/>
        </p:spPr>
      </p:sp>
      <p:sp>
        <p:nvSpPr>
          <p:cNvPr id="19" name="Text 16"/>
          <p:cNvSpPr/>
          <p:nvPr/>
        </p:nvSpPr>
        <p:spPr>
          <a:xfrm>
            <a:off x="1097280" y="6623447"/>
            <a:ext cx="1990130" cy="387072"/>
          </a:xfrm>
          <a:prstGeom prst="rect">
            <a:avLst/>
          </a:prstGeom>
          <a:noFill/>
          <a:ln/>
        </p:spPr>
        <p:txBody>
          <a:bodyPr wrap="none" lIns="0" tIns="0" rIns="0" bIns="0" rtlCol="0" anchor="t"/>
          <a:lstStyle/>
          <a:p>
            <a:pPr marL="0" indent="0">
              <a:lnSpc>
                <a:spcPts val="3000"/>
              </a:lnSpc>
              <a:buNone/>
            </a:pPr>
            <a:r>
              <a:rPr lang="en-US" sz="1900" dirty="0">
                <a:solidFill>
                  <a:srgbClr val="E2E6E9"/>
                </a:solidFill>
                <a:latin typeface="Asar" pitchFamily="34" charset="0"/>
                <a:ea typeface="Asar" pitchFamily="34" charset="-122"/>
                <a:cs typeface="Asar" pitchFamily="34" charset="-120"/>
              </a:rPr>
              <a:t>Supply Chain</a:t>
            </a:r>
            <a:endParaRPr lang="en-US" sz="1900" dirty="0"/>
          </a:p>
        </p:txBody>
      </p:sp>
      <p:sp>
        <p:nvSpPr>
          <p:cNvPr id="20" name="Text 17"/>
          <p:cNvSpPr/>
          <p:nvPr/>
        </p:nvSpPr>
        <p:spPr>
          <a:xfrm>
            <a:off x="3578900" y="6623447"/>
            <a:ext cx="1986320" cy="387072"/>
          </a:xfrm>
          <a:prstGeom prst="rect">
            <a:avLst/>
          </a:prstGeom>
          <a:noFill/>
          <a:ln/>
        </p:spPr>
        <p:txBody>
          <a:bodyPr wrap="none" lIns="0" tIns="0" rIns="0" bIns="0" rtlCol="0" anchor="t"/>
          <a:lstStyle/>
          <a:p>
            <a:pPr marL="0" indent="0">
              <a:lnSpc>
                <a:spcPts val="3000"/>
              </a:lnSpc>
              <a:buNone/>
            </a:pPr>
            <a:r>
              <a:rPr lang="en-US" sz="1900" dirty="0" smtClean="0">
                <a:solidFill>
                  <a:srgbClr val="E2E6E9"/>
                </a:solidFill>
                <a:latin typeface="Asar" pitchFamily="34" charset="0"/>
                <a:ea typeface="Asar" pitchFamily="34" charset="-122"/>
                <a:cs typeface="Asar" pitchFamily="34" charset="-120"/>
              </a:rPr>
              <a:t>Tachyon</a:t>
            </a:r>
            <a:br>
              <a:rPr lang="en-US" sz="1900" dirty="0" smtClean="0">
                <a:solidFill>
                  <a:srgbClr val="E2E6E9"/>
                </a:solidFill>
                <a:latin typeface="Asar" pitchFamily="34" charset="0"/>
                <a:ea typeface="Asar" pitchFamily="34" charset="-122"/>
                <a:cs typeface="Asar" pitchFamily="34" charset="-120"/>
              </a:rPr>
            </a:br>
            <a:r>
              <a:rPr lang="en-US" sz="1900" dirty="0" err="1" smtClean="0">
                <a:solidFill>
                  <a:srgbClr val="E2E6E9"/>
                </a:solidFill>
                <a:latin typeface="Asar" pitchFamily="34" charset="0"/>
                <a:ea typeface="Asar" pitchFamily="34" charset="-122"/>
                <a:cs typeface="Asar" pitchFamily="34" charset="-120"/>
              </a:rPr>
              <a:t>GoMove</a:t>
            </a:r>
            <a:endParaRPr lang="en-US" sz="1900" dirty="0"/>
          </a:p>
        </p:txBody>
      </p:sp>
      <p:sp>
        <p:nvSpPr>
          <p:cNvPr id="21" name="Text 18"/>
          <p:cNvSpPr/>
          <p:nvPr/>
        </p:nvSpPr>
        <p:spPr>
          <a:xfrm>
            <a:off x="6056709" y="6623447"/>
            <a:ext cx="1990130" cy="774144"/>
          </a:xfrm>
          <a:prstGeom prst="rect">
            <a:avLst/>
          </a:prstGeom>
          <a:noFill/>
          <a:ln/>
        </p:spPr>
        <p:txBody>
          <a:bodyPr wrap="square" lIns="0" tIns="0" rIns="0" bIns="0" rtlCol="0" anchor="t"/>
          <a:lstStyle/>
          <a:p>
            <a:pPr marL="0" indent="0">
              <a:lnSpc>
                <a:spcPts val="3000"/>
              </a:lnSpc>
              <a:buNone/>
            </a:pPr>
            <a:r>
              <a:rPr lang="en-US" sz="1900" dirty="0">
                <a:solidFill>
                  <a:srgbClr val="E2E6E9"/>
                </a:solidFill>
                <a:latin typeface="Asar" pitchFamily="34" charset="0"/>
                <a:ea typeface="Asar" pitchFamily="34" charset="-122"/>
                <a:cs typeface="Asar" pitchFamily="34" charset="-120"/>
              </a:rPr>
              <a:t>Exercise alongside Series </a:t>
            </a:r>
            <a:r>
              <a:rPr lang="en-US" sz="1900" dirty="0" smtClean="0">
                <a:solidFill>
                  <a:srgbClr val="E2E6E9"/>
                </a:solidFill>
                <a:latin typeface="Asar" pitchFamily="34" charset="0"/>
                <a:ea typeface="Asar" pitchFamily="34" charset="-122"/>
                <a:cs typeface="Asar" pitchFamily="34" charset="-120"/>
              </a:rPr>
              <a:t>A/B </a:t>
            </a:r>
            <a:r>
              <a:rPr lang="en-US" sz="1900" dirty="0">
                <a:solidFill>
                  <a:srgbClr val="E2E6E9"/>
                </a:solidFill>
                <a:latin typeface="Asar" pitchFamily="34" charset="0"/>
                <a:ea typeface="Asar" pitchFamily="34" charset="-122"/>
                <a:cs typeface="Asar" pitchFamily="34" charset="-120"/>
              </a:rPr>
              <a:t>funding</a:t>
            </a:r>
            <a:endParaRPr lang="en-US" sz="1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70" y="851098"/>
            <a:ext cx="5743085" cy="647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hape 2"/>
          <p:cNvSpPr/>
          <p:nvPr/>
        </p:nvSpPr>
        <p:spPr>
          <a:xfrm>
            <a:off x="6459974" y="6845419"/>
            <a:ext cx="405856" cy="435140"/>
          </a:xfrm>
          <a:prstGeom prst="roundRect">
            <a:avLst>
              <a:gd name="adj" fmla="val 23277465"/>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480294" y="6878439"/>
            <a:ext cx="385536" cy="359767"/>
          </a:xfrm>
          <a:prstGeom prst="rect">
            <a:avLst/>
          </a:prstGeom>
        </p:spPr>
      </p:pic>
      <p:sp>
        <p:nvSpPr>
          <p:cNvPr id="7" name="Text 3"/>
          <p:cNvSpPr/>
          <p:nvPr/>
        </p:nvSpPr>
        <p:spPr>
          <a:xfrm>
            <a:off x="7026315" y="6827639"/>
            <a:ext cx="7134185" cy="905841"/>
          </a:xfrm>
          <a:prstGeom prst="rect">
            <a:avLst/>
          </a:prstGeom>
          <a:noFill/>
          <a:ln/>
        </p:spPr>
        <p:txBody>
          <a:bodyPr wrap="none" lIns="0" tIns="0" rIns="0" bIns="0" rtlCol="0" anchor="t"/>
          <a:lstStyle/>
          <a:p>
            <a:pPr>
              <a:lnSpc>
                <a:spcPts val="3350"/>
              </a:lnSpc>
            </a:pPr>
            <a:r>
              <a:rPr lang="en-US" sz="1600" b="1" dirty="0" smtClean="0">
                <a:solidFill>
                  <a:srgbClr val="E2E6E9"/>
                </a:solidFill>
                <a:latin typeface="Asar" pitchFamily="34" charset="0"/>
                <a:ea typeface="Asar" pitchFamily="34" charset="-122"/>
                <a:cs typeface="Asar" pitchFamily="34" charset="-120"/>
              </a:rPr>
              <a:t>Val </a:t>
            </a:r>
            <a:r>
              <a:rPr lang="en-US" sz="1600" b="1" dirty="0" err="1" smtClean="0">
                <a:solidFill>
                  <a:srgbClr val="E2E6E9"/>
                </a:solidFill>
                <a:latin typeface="Asar" pitchFamily="34" charset="0"/>
                <a:ea typeface="Asar" pitchFamily="34" charset="-122"/>
                <a:cs typeface="Asar" pitchFamily="34" charset="-120"/>
              </a:rPr>
              <a:t>Kleyman</a:t>
            </a:r>
            <a:r>
              <a:rPr lang="en-US" sz="1600" b="1" dirty="0" smtClean="0">
                <a:solidFill>
                  <a:srgbClr val="E2E6E9"/>
                </a:solidFill>
                <a:latin typeface="Asar" pitchFamily="34" charset="0"/>
                <a:ea typeface="Asar" pitchFamily="34" charset="-122"/>
                <a:cs typeface="Asar" pitchFamily="34" charset="-120"/>
              </a:rPr>
              <a:t> | Phone: 732-913-0059 | Email</a:t>
            </a:r>
            <a:r>
              <a:rPr lang="en-US" sz="1600" b="1" dirty="0" smtClean="0">
                <a:solidFill>
                  <a:srgbClr val="E2E6E9"/>
                </a:solidFill>
                <a:latin typeface="Asar" pitchFamily="34" charset="0"/>
                <a:ea typeface="Asar" pitchFamily="34" charset="-122"/>
                <a:cs typeface="Asar" pitchFamily="34" charset="-120"/>
              </a:rPr>
              <a:t>: </a:t>
            </a:r>
            <a:r>
              <a:rPr lang="en-US" sz="1600" b="1" dirty="0" smtClean="0">
                <a:solidFill>
                  <a:srgbClr val="E2E6E9"/>
                </a:solidFill>
                <a:latin typeface="Asar" pitchFamily="34" charset="0"/>
                <a:ea typeface="Asar" pitchFamily="34" charset="-122"/>
                <a:cs typeface="Asar" pitchFamily="34" charset="-120"/>
                <a:hlinkClick r:id="rId5"/>
              </a:rPr>
              <a:t>Val@AdValorem.io</a:t>
            </a:r>
            <a:r>
              <a:rPr lang="en-US" sz="1600" b="1" dirty="0" smtClean="0">
                <a:solidFill>
                  <a:srgbClr val="E2E6E9"/>
                </a:solidFill>
                <a:latin typeface="Asar" pitchFamily="34" charset="0"/>
                <a:ea typeface="Asar" pitchFamily="34" charset="-122"/>
                <a:cs typeface="Asar" pitchFamily="34" charset="-120"/>
              </a:rPr>
              <a:t>  </a:t>
            </a:r>
            <a:br>
              <a:rPr lang="en-US" sz="1600" b="1" dirty="0" smtClean="0">
                <a:solidFill>
                  <a:srgbClr val="E2E6E9"/>
                </a:solidFill>
                <a:latin typeface="Asar" pitchFamily="34" charset="0"/>
                <a:ea typeface="Asar" pitchFamily="34" charset="-122"/>
                <a:cs typeface="Asar" pitchFamily="34" charset="-120"/>
              </a:rPr>
            </a:br>
            <a:r>
              <a:rPr lang="en-US" sz="1600" b="1" dirty="0" smtClean="0">
                <a:solidFill>
                  <a:srgbClr val="E2E6E9"/>
                </a:solidFill>
                <a:latin typeface="Asar" pitchFamily="34" charset="0"/>
                <a:ea typeface="Asar" pitchFamily="34" charset="-122"/>
                <a:cs typeface="Asar" pitchFamily="34" charset="-120"/>
              </a:rPr>
              <a:t>Zoom: </a:t>
            </a:r>
            <a:r>
              <a:rPr lang="en-US" sz="1600" b="1" dirty="0" smtClean="0">
                <a:solidFill>
                  <a:srgbClr val="E2E6E9"/>
                </a:solidFill>
                <a:latin typeface="Asar" pitchFamily="34" charset="0"/>
                <a:ea typeface="Asar" pitchFamily="34" charset="-122"/>
                <a:cs typeface="Asar" pitchFamily="34" charset="-120"/>
                <a:hlinkClick r:id="rId6"/>
              </a:rPr>
              <a:t>Book a Call</a:t>
            </a:r>
            <a:r>
              <a:rPr lang="en-US" sz="1600" b="1" dirty="0" smtClean="0">
                <a:solidFill>
                  <a:srgbClr val="E2E6E9"/>
                </a:solidFill>
                <a:latin typeface="Asar" pitchFamily="34" charset="0"/>
                <a:ea typeface="Asar" pitchFamily="34" charset="-122"/>
                <a:cs typeface="Asar" pitchFamily="34" charset="-120"/>
              </a:rPr>
              <a:t> | </a:t>
            </a:r>
            <a:r>
              <a:rPr lang="en-US" sz="1600" b="1" dirty="0" smtClean="0">
                <a:solidFill>
                  <a:srgbClr val="E2E6E9"/>
                </a:solidFill>
                <a:latin typeface="Asar" pitchFamily="34" charset="0"/>
                <a:ea typeface="Asar" pitchFamily="34" charset="-122"/>
                <a:cs typeface="Asar" pitchFamily="34" charset="-120"/>
              </a:rPr>
              <a:t>Website</a:t>
            </a:r>
            <a:r>
              <a:rPr lang="en-US" sz="1600" b="1" dirty="0">
                <a:solidFill>
                  <a:srgbClr val="E2E6E9"/>
                </a:solidFill>
                <a:latin typeface="Asar" pitchFamily="34" charset="0"/>
                <a:ea typeface="Asar" pitchFamily="34" charset="-122"/>
                <a:cs typeface="Asar" pitchFamily="34" charset="-120"/>
              </a:rPr>
              <a:t>: </a:t>
            </a:r>
            <a:r>
              <a:rPr lang="en-US" sz="1600" b="1" dirty="0">
                <a:solidFill>
                  <a:srgbClr val="E2E6E9"/>
                </a:solidFill>
                <a:latin typeface="Asar" pitchFamily="34" charset="0"/>
                <a:ea typeface="Asar" pitchFamily="34" charset="-122"/>
                <a:cs typeface="Asar" pitchFamily="34" charset="-120"/>
                <a:hlinkClick r:id="rId7"/>
              </a:rPr>
              <a:t>https://</a:t>
            </a:r>
            <a:r>
              <a:rPr lang="en-US" sz="1600" b="1" dirty="0" smtClean="0">
                <a:solidFill>
                  <a:srgbClr val="E2E6E9"/>
                </a:solidFill>
                <a:latin typeface="Asar" pitchFamily="34" charset="0"/>
                <a:ea typeface="Asar" pitchFamily="34" charset="-122"/>
                <a:cs typeface="Asar" pitchFamily="34" charset="-120"/>
                <a:hlinkClick r:id="rId7"/>
              </a:rPr>
              <a:t>Angelinvestorwanted.com/warrants</a:t>
            </a:r>
            <a:endParaRPr lang="en-US" sz="1600" b="1" dirty="0" smtClean="0">
              <a:solidFill>
                <a:srgbClr val="E2E6E9"/>
              </a:solidFill>
              <a:latin typeface="Asar" pitchFamily="34" charset="0"/>
              <a:ea typeface="Asar" pitchFamily="34" charset="-122"/>
              <a:cs typeface="Asar" pitchFamily="34" charset="-12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27398" y="7773168"/>
            <a:ext cx="18002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1"/>
          <p:cNvSpPr/>
          <p:nvPr/>
        </p:nvSpPr>
        <p:spPr>
          <a:xfrm>
            <a:off x="6422118" y="4352167"/>
            <a:ext cx="7425452" cy="1248534"/>
          </a:xfrm>
          <a:prstGeom prst="rect">
            <a:avLst/>
          </a:prstGeom>
          <a:noFill/>
          <a:ln/>
        </p:spPr>
        <p:txBody>
          <a:bodyPr wrap="square" lIns="0" tIns="0" rIns="0" bIns="0" rtlCol="0" anchor="t"/>
          <a:lstStyle/>
          <a:p>
            <a:r>
              <a:rPr lang="en-US" sz="2000" dirty="0" smtClean="0">
                <a:solidFill>
                  <a:schemeClr val="bg1"/>
                </a:solidFill>
                <a:latin typeface="Asar" panose="020B0604020202020204" charset="0"/>
                <a:cs typeface="Asar" panose="020B0604020202020204" charset="0"/>
              </a:rPr>
              <a:t>Whereas these warrants were previously unavailable because they were held by </a:t>
            </a:r>
            <a:r>
              <a:rPr lang="en-US" sz="2000" dirty="0" err="1" smtClean="0">
                <a:solidFill>
                  <a:schemeClr val="bg1"/>
                </a:solidFill>
                <a:latin typeface="Asar" panose="020B0604020202020204" charset="0"/>
                <a:cs typeface="Asar" panose="020B0604020202020204" charset="0"/>
              </a:rPr>
              <a:t>Newchip</a:t>
            </a:r>
            <a:r>
              <a:rPr lang="en-US" sz="2000" dirty="0" smtClean="0">
                <a:solidFill>
                  <a:schemeClr val="bg1"/>
                </a:solidFill>
                <a:latin typeface="Asar" panose="020B0604020202020204" charset="0"/>
                <a:cs typeface="Asar" panose="020B0604020202020204" charset="0"/>
              </a:rPr>
              <a:t> Accelerator, now they are accessible through Angel Deal Syndicate offering investors a rare opportunity to capitalize on 81+ companies that have collectively raised $186M+.</a:t>
            </a:r>
            <a:r>
              <a:rPr lang="en-US" sz="2000" dirty="0" smtClean="0">
                <a:solidFill>
                  <a:schemeClr val="bg1"/>
                </a:solidFill>
                <a:latin typeface="Asar" panose="020B0604020202020204" charset="0"/>
                <a:cs typeface="Asar" panose="020B0604020202020204" charset="0"/>
                <a:hlinkClick r:id="rId7"/>
              </a:rPr>
              <a:t>​</a:t>
            </a:r>
          </a:p>
        </p:txBody>
      </p:sp>
      <p:sp>
        <p:nvSpPr>
          <p:cNvPr id="8" name="Rectangle 7"/>
          <p:cNvSpPr/>
          <p:nvPr/>
        </p:nvSpPr>
        <p:spPr>
          <a:xfrm rot="18764421">
            <a:off x="-606572" y="3616481"/>
            <a:ext cx="7483172" cy="948243"/>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Owned Equity Warrants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p:txBody>
      </p:sp>
      <p:sp>
        <p:nvSpPr>
          <p:cNvPr id="12" name="Text 0"/>
          <p:cNvSpPr/>
          <p:nvPr/>
        </p:nvSpPr>
        <p:spPr>
          <a:xfrm>
            <a:off x="6422118" y="676544"/>
            <a:ext cx="7425452" cy="3095356"/>
          </a:xfrm>
          <a:prstGeom prst="rect">
            <a:avLst/>
          </a:prstGeom>
          <a:noFill/>
          <a:ln/>
        </p:spPr>
        <p:txBody>
          <a:bodyPr wrap="square" lIns="0" tIns="0" rIns="0" bIns="0" rtlCol="0" anchor="t">
            <a:noAutofit/>
          </a:bodyPr>
          <a:lstStyle/>
          <a:p>
            <a:pPr>
              <a:lnSpc>
                <a:spcPts val="6500"/>
              </a:lnSpc>
            </a:pPr>
            <a:r>
              <a:rPr lang="en-US" sz="6000" dirty="0" smtClean="0">
                <a:solidFill>
                  <a:srgbClr val="FF0000"/>
                </a:solidFill>
                <a:latin typeface="Asar" pitchFamily="34" charset="0"/>
                <a:ea typeface="Asar" pitchFamily="34" charset="-122"/>
                <a:cs typeface="Asar" pitchFamily="34" charset="-120"/>
              </a:rPr>
              <a:t>Invest into 81+ previously inaccessible private companies that raised $186M+</a:t>
            </a:r>
            <a:endParaRPr lang="en-US" sz="6000" dirty="0">
              <a:solidFill>
                <a:srgbClr val="FF0000"/>
              </a:solidFill>
            </a:endParaRPr>
          </a:p>
        </p:txBody>
      </p:sp>
      <p:sp>
        <p:nvSpPr>
          <p:cNvPr id="13" name="Text 1"/>
          <p:cNvSpPr/>
          <p:nvPr/>
        </p:nvSpPr>
        <p:spPr>
          <a:xfrm>
            <a:off x="6422118" y="5999233"/>
            <a:ext cx="7425452" cy="638934"/>
          </a:xfrm>
          <a:prstGeom prst="rect">
            <a:avLst/>
          </a:prstGeom>
          <a:noFill/>
          <a:ln>
            <a:noFill/>
          </a:ln>
        </p:spPr>
        <p:txBody>
          <a:bodyPr wrap="square" lIns="0" tIns="0" rIns="0" bIns="0" rtlCol="0" anchor="t"/>
          <a:lstStyle/>
          <a:p>
            <a:pPr algn="ctr"/>
            <a:r>
              <a:rPr lang="en-US" sz="2000" u="sng" dirty="0" smtClean="0">
                <a:solidFill>
                  <a:srgbClr val="FF0000"/>
                </a:solidFill>
                <a:uFill>
                  <a:solidFill>
                    <a:schemeClr val="bg1"/>
                  </a:solidFill>
                </a:uFill>
                <a:latin typeface="Asar" panose="020B0604020202020204" charset="0"/>
                <a:cs typeface="Asar" panose="020B0604020202020204" charset="0"/>
                <a:hlinkClick r:id="rId9"/>
              </a:rPr>
              <a:t>Click here and access our “ADV Strategic Warrant Fund SPV” conducting due diligence into 81+ deals. </a:t>
            </a:r>
            <a:endParaRPr lang="en-US" sz="2000" u="sng" dirty="0">
              <a:solidFill>
                <a:srgbClr val="FF0000"/>
              </a:solidFill>
              <a:uFill>
                <a:solidFill>
                  <a:schemeClr val="bg1"/>
                </a:solidFill>
              </a:uFill>
              <a:latin typeface="Asar" panose="020B0604020202020204" charset="0"/>
              <a:cs typeface="Asar" panose="020B0604020202020204" charset="0"/>
            </a:endParaRPr>
          </a:p>
        </p:txBody>
      </p:sp>
    </p:spTree>
    <p:extLst>
      <p:ext uri="{BB962C8B-B14F-4D97-AF65-F5344CB8AC3E}">
        <p14:creationId xmlns:p14="http://schemas.microsoft.com/office/powerpoint/2010/main" val="2963102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740</Words>
  <Application>Microsoft Office PowerPoint</Application>
  <PresentationFormat>Custom</PresentationFormat>
  <Paragraphs>100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Asar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AdValorem.io</cp:lastModifiedBy>
  <cp:revision>11</cp:revision>
  <dcterms:created xsi:type="dcterms:W3CDTF">2024-09-10T13:56:32Z</dcterms:created>
  <dcterms:modified xsi:type="dcterms:W3CDTF">2024-09-10T15:43:15Z</dcterms:modified>
</cp:coreProperties>
</file>